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handoutMasterIdLst>
    <p:handoutMasterId r:id="rId49"/>
  </p:handoutMasterIdLst>
  <p:sldIdLst>
    <p:sldId id="256" r:id="rId2"/>
    <p:sldId id="257" r:id="rId3"/>
    <p:sldId id="258" r:id="rId4"/>
    <p:sldId id="259" r:id="rId5"/>
    <p:sldId id="268" r:id="rId6"/>
    <p:sldId id="269" r:id="rId7"/>
    <p:sldId id="270" r:id="rId8"/>
    <p:sldId id="271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1" r:id="rId17"/>
    <p:sldId id="280" r:id="rId18"/>
    <p:sldId id="282" r:id="rId19"/>
    <p:sldId id="267" r:id="rId20"/>
    <p:sldId id="299" r:id="rId21"/>
    <p:sldId id="260" r:id="rId22"/>
    <p:sldId id="261" r:id="rId23"/>
    <p:sldId id="304" r:id="rId24"/>
    <p:sldId id="297" r:id="rId25"/>
    <p:sldId id="284" r:id="rId26"/>
    <p:sldId id="262" r:id="rId27"/>
    <p:sldId id="263" r:id="rId28"/>
    <p:sldId id="305" r:id="rId29"/>
    <p:sldId id="306" r:id="rId30"/>
    <p:sldId id="283" r:id="rId31"/>
    <p:sldId id="285" r:id="rId32"/>
    <p:sldId id="286" r:id="rId33"/>
    <p:sldId id="287" r:id="rId34"/>
    <p:sldId id="288" r:id="rId35"/>
    <p:sldId id="300" r:id="rId36"/>
    <p:sldId id="301" r:id="rId37"/>
    <p:sldId id="295" r:id="rId38"/>
    <p:sldId id="291" r:id="rId39"/>
    <p:sldId id="298" r:id="rId40"/>
    <p:sldId id="302" r:id="rId41"/>
    <p:sldId id="289" r:id="rId42"/>
    <p:sldId id="294" r:id="rId43"/>
    <p:sldId id="303" r:id="rId44"/>
    <p:sldId id="290" r:id="rId45"/>
    <p:sldId id="293" r:id="rId46"/>
    <p:sldId id="292" r:id="rId47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vr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0" autoAdjust="0"/>
    <p:restoredTop sz="95183" autoAdjust="0"/>
  </p:normalViewPr>
  <p:slideViewPr>
    <p:cSldViewPr>
      <p:cViewPr varScale="1">
        <p:scale>
          <a:sx n="106" d="100"/>
          <a:sy n="106" d="100"/>
        </p:scale>
        <p:origin x="167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464"/>
    </p:cViewPr>
  </p:sorterViewPr>
  <p:notesViewPr>
    <p:cSldViewPr>
      <p:cViewPr varScale="1">
        <p:scale>
          <a:sx n="38" d="100"/>
          <a:sy n="38" d="100"/>
        </p:scale>
        <p:origin x="-2376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171D0-81C2-445D-A383-CA9C7ACCFD2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2421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58233-0214-493F-8BD9-9D648845E63E}" type="datetimeFigureOut">
              <a:rPr lang="es-AR" smtClean="0"/>
              <a:pPr/>
              <a:t>4/12/2019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8F5E2-618A-4481-85BE-609F4BEEE02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28722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A2C50-FEEF-469A-9DA5-EA7D32705508}" type="datetime1">
              <a:rPr lang="es-AR" smtClean="0"/>
              <a:pPr/>
              <a:t>4/12/2019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27AA-88A2-437B-8FE8-1D4D81CE8675}" type="datetime1">
              <a:rPr lang="es-AR" smtClean="0"/>
              <a:pPr/>
              <a:t>4/12/2019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73B6-4D81-41E3-91A7-7896F5ACD748}" type="datetime1">
              <a:rPr lang="es-AR" smtClean="0"/>
              <a:pPr/>
              <a:t>4/12/2019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7F34-E5A9-416A-97E2-4CB4269CB413}" type="datetime1">
              <a:rPr lang="es-AR" smtClean="0"/>
              <a:pPr/>
              <a:t>4/12/2019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2B6A-BC7D-4903-A8B7-17018B70C250}" type="datetime1">
              <a:rPr lang="es-AR" smtClean="0"/>
              <a:pPr/>
              <a:t>4/12/2019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581D-F803-4056-985D-4F9CCF8C47AF}" type="datetime1">
              <a:rPr lang="es-AR" smtClean="0"/>
              <a:pPr/>
              <a:t>4/12/2019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BB73-BEF7-4D9B-8DB3-3DD893C02EC9}" type="datetime1">
              <a:rPr lang="es-AR" smtClean="0"/>
              <a:pPr/>
              <a:t>4/12/2019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E925-E9FF-4AA2-9F54-C2EBB8D74666}" type="datetime1">
              <a:rPr lang="es-AR" smtClean="0"/>
              <a:pPr/>
              <a:t>4/12/2019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9D31-C5DA-42EE-B370-19BD69A84659}" type="datetime1">
              <a:rPr lang="es-AR" smtClean="0"/>
              <a:pPr/>
              <a:t>4/12/2019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7644-4D5A-4347-909A-C62BA132CD2F}" type="datetime1">
              <a:rPr lang="es-AR" smtClean="0"/>
              <a:pPr/>
              <a:t>4/12/2019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4935-819B-4B78-B03A-9FB5442EBD33}" type="datetime1">
              <a:rPr lang="es-AR" smtClean="0"/>
              <a:pPr/>
              <a:t>4/12/2019</a:t>
            </a:fld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447CA69-5868-440C-B02A-50481068E65D}" type="datetime1">
              <a:rPr lang="es-AR" smtClean="0"/>
              <a:pPr/>
              <a:t>4/12/2019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7488832" cy="2593975"/>
          </a:xfrm>
        </p:spPr>
        <p:txBody>
          <a:bodyPr/>
          <a:lstStyle/>
          <a:p>
            <a:r>
              <a:rPr lang="en-US" sz="4400" b="1" dirty="0" err="1">
                <a:solidFill>
                  <a:srgbClr val="002060"/>
                </a:solidFill>
                <a:latin typeface="Bookman Old Style" pitchFamily="18" charset="0"/>
              </a:rPr>
              <a:t>Introducción</a:t>
            </a: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> a la </a:t>
            </a:r>
            <a:r>
              <a:rPr lang="en-US" sz="4400" b="1" dirty="0" err="1">
                <a:solidFill>
                  <a:srgbClr val="002060"/>
                </a:solidFill>
                <a:latin typeface="Bookman Old Style" pitchFamily="18" charset="0"/>
              </a:rPr>
              <a:t>Programación</a:t>
            </a: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Bookman Old Style" pitchFamily="18" charset="0"/>
              </a:rPr>
              <a:t>Orientada</a:t>
            </a: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> a </a:t>
            </a:r>
            <a:r>
              <a:rPr lang="en-US" sz="4400" b="1" dirty="0" err="1" smtClean="0">
                <a:solidFill>
                  <a:srgbClr val="002060"/>
                </a:solidFill>
                <a:latin typeface="Bookman Old Style" pitchFamily="18" charset="0"/>
              </a:rPr>
              <a:t>Objetos</a:t>
            </a:r>
            <a:r>
              <a:rPr lang="en-US" sz="44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36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3600" dirty="0" smtClean="0">
                <a:solidFill>
                  <a:srgbClr val="002060"/>
                </a:solidFill>
                <a:latin typeface="Bookman Old Style" pitchFamily="18" charset="0"/>
              </a:rPr>
              <a:t>Sonia Rueda </a:t>
            </a:r>
            <a:r>
              <a:rPr lang="en-US" sz="3600" b="1" dirty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3600" b="1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Genericidad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</a:br>
            <a:endParaRPr lang="es-AR" sz="4400" dirty="0">
              <a:solidFill>
                <a:srgbClr val="00206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5085184"/>
            <a:ext cx="6461760" cy="1066800"/>
          </a:xfrm>
        </p:spPr>
        <p:txBody>
          <a:bodyPr>
            <a:noAutofit/>
          </a:bodyPr>
          <a:lstStyle/>
          <a:p>
            <a:pPr algn="ctr">
              <a:lnSpc>
                <a:spcPct val="70000"/>
              </a:lnSpc>
              <a:buClrTx/>
            </a:pP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Departamento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 de </a:t>
            </a: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Ciencias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 e </a:t>
            </a: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Ingeniería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 </a:t>
            </a:r>
          </a:p>
          <a:p>
            <a:pPr algn="ctr">
              <a:lnSpc>
                <a:spcPct val="70000"/>
              </a:lnSpc>
              <a:buClrTx/>
            </a:pP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de la </a:t>
            </a: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Computación</a:t>
            </a:r>
            <a:endParaRPr lang="en-US" altLang="es-AR" sz="2400" dirty="0">
              <a:solidFill>
                <a:srgbClr val="002060"/>
              </a:solidFill>
              <a:latin typeface="Lucida Sans Unicode" pitchFamily="34" charset="0"/>
            </a:endParaRPr>
          </a:p>
          <a:p>
            <a:pPr algn="ctr">
              <a:lnSpc>
                <a:spcPct val="70000"/>
              </a:lnSpc>
              <a:buClrTx/>
            </a:pPr>
            <a:endParaRPr lang="en-US" altLang="es-AR" sz="2400" dirty="0">
              <a:solidFill>
                <a:srgbClr val="002060"/>
              </a:solidFill>
              <a:latin typeface="Lucida Sans Unicode" pitchFamily="34" charset="0"/>
            </a:endParaRPr>
          </a:p>
          <a:p>
            <a:pPr algn="ctr">
              <a:lnSpc>
                <a:spcPct val="30000"/>
              </a:lnSpc>
              <a:spcBef>
                <a:spcPct val="50000"/>
              </a:spcBef>
              <a:buClrTx/>
            </a:pPr>
            <a:r>
              <a:rPr lang="en-US" altLang="es-AR" sz="2400" b="1" dirty="0">
                <a:solidFill>
                  <a:srgbClr val="002060"/>
                </a:solidFill>
                <a:latin typeface="Lucida Sans Unicode" pitchFamily="34" charset="0"/>
              </a:rPr>
              <a:t>U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NIVERSIDAD </a:t>
            </a:r>
            <a:r>
              <a:rPr lang="en-US" altLang="es-AR" sz="2400" b="1" dirty="0">
                <a:solidFill>
                  <a:srgbClr val="002060"/>
                </a:solidFill>
                <a:latin typeface="Lucida Sans Unicode" pitchFamily="34" charset="0"/>
              </a:rPr>
              <a:t>N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ACIONAL DEL </a:t>
            </a:r>
            <a:r>
              <a:rPr lang="en-US" altLang="es-AR" sz="2400" b="1" dirty="0">
                <a:solidFill>
                  <a:srgbClr val="002060"/>
                </a:solidFill>
                <a:latin typeface="Lucida Sans Unicode" pitchFamily="34" charset="0"/>
              </a:rPr>
              <a:t>S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UR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  <a:buClrTx/>
            </a:pPr>
            <a:r>
              <a:rPr lang="en-US" altLang="es-AR" sz="2400" b="1" dirty="0" smtClean="0">
                <a:solidFill>
                  <a:srgbClr val="002060"/>
                </a:solidFill>
                <a:latin typeface="Bookman Old Style" pitchFamily="18" charset="0"/>
              </a:rPr>
              <a:t>2019</a:t>
            </a:r>
            <a:endParaRPr lang="en-US" altLang="es-AR" sz="2400" b="1" dirty="0">
              <a:solidFill>
                <a:srgbClr val="002060"/>
              </a:solidFill>
              <a:latin typeface="Bookman Old Style" pitchFamily="18" charset="0"/>
            </a:endParaRPr>
          </a:p>
          <a:p>
            <a:endParaRPr lang="es-AR" sz="2400" dirty="0">
              <a:solidFill>
                <a:srgbClr val="00206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4831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52400" y="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err="1" smtClean="0"/>
              <a:t>Genericidad</a:t>
            </a:r>
            <a:endParaRPr lang="es-AR" sz="4000" b="1" dirty="0"/>
          </a:p>
        </p:txBody>
      </p:sp>
      <p:sp>
        <p:nvSpPr>
          <p:cNvPr id="6" name="5 Rectángulo"/>
          <p:cNvSpPr/>
          <p:nvPr/>
        </p:nvSpPr>
        <p:spPr>
          <a:xfrm>
            <a:off x="755576" y="140414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Elipse"/>
          <p:cNvSpPr/>
          <p:nvPr/>
        </p:nvSpPr>
        <p:spPr>
          <a:xfrm>
            <a:off x="899592" y="1511660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13 Rectángulo"/>
          <p:cNvSpPr/>
          <p:nvPr/>
        </p:nvSpPr>
        <p:spPr>
          <a:xfrm>
            <a:off x="763960" y="2036669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14 Elipse"/>
          <p:cNvSpPr/>
          <p:nvPr/>
        </p:nvSpPr>
        <p:spPr>
          <a:xfrm>
            <a:off x="907976" y="2144189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21 Rectángulo"/>
          <p:cNvSpPr/>
          <p:nvPr/>
        </p:nvSpPr>
        <p:spPr>
          <a:xfrm>
            <a:off x="763960" y="270028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3" name="22 Elipse"/>
          <p:cNvSpPr/>
          <p:nvPr/>
        </p:nvSpPr>
        <p:spPr>
          <a:xfrm>
            <a:off x="907976" y="2807804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0" name="29 Rectángulo"/>
          <p:cNvSpPr/>
          <p:nvPr/>
        </p:nvSpPr>
        <p:spPr>
          <a:xfrm>
            <a:off x="755576" y="3348356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30 Elipse"/>
          <p:cNvSpPr/>
          <p:nvPr/>
        </p:nvSpPr>
        <p:spPr>
          <a:xfrm>
            <a:off x="899592" y="3455876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8" name="37 Rectángulo"/>
          <p:cNvSpPr/>
          <p:nvPr/>
        </p:nvSpPr>
        <p:spPr>
          <a:xfrm>
            <a:off x="755576" y="399642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9" name="38 Elipse"/>
          <p:cNvSpPr/>
          <p:nvPr/>
        </p:nvSpPr>
        <p:spPr>
          <a:xfrm>
            <a:off x="899592" y="410394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6" name="45 Rectángulo"/>
          <p:cNvSpPr/>
          <p:nvPr/>
        </p:nvSpPr>
        <p:spPr>
          <a:xfrm>
            <a:off x="995670" y="4765120"/>
            <a:ext cx="39296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altLang="es-AR" sz="2800" dirty="0" err="1" smtClean="0">
                <a:solidFill>
                  <a:srgbClr val="0070C0"/>
                </a:solidFill>
              </a:rPr>
              <a:t>invertirFilasAux</a:t>
            </a:r>
            <a:r>
              <a:rPr lang="es-AR" altLang="es-AR" sz="2800" dirty="0" smtClean="0">
                <a:solidFill>
                  <a:srgbClr val="0070C0"/>
                </a:solidFill>
              </a:rPr>
              <a:t>(f1,f2,col);</a:t>
            </a:r>
            <a:endParaRPr lang="es-AR" altLang="es-AR" sz="2800" dirty="0">
              <a:solidFill>
                <a:srgbClr val="0070C0"/>
              </a:solidFill>
            </a:endParaRPr>
          </a:p>
        </p:txBody>
      </p:sp>
      <p:sp>
        <p:nvSpPr>
          <p:cNvPr id="98" name="97 Rectángulo"/>
          <p:cNvSpPr/>
          <p:nvPr/>
        </p:nvSpPr>
        <p:spPr>
          <a:xfrm>
            <a:off x="4041311" y="1395504"/>
            <a:ext cx="31914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altLang="es-AR" sz="2800" b="1" dirty="0" smtClean="0"/>
              <a:t>Algoritmo Recursivo</a:t>
            </a:r>
            <a:endParaRPr lang="es-AR" altLang="es-AR" sz="2800" b="1" dirty="0"/>
          </a:p>
        </p:txBody>
      </p:sp>
      <p:sp>
        <p:nvSpPr>
          <p:cNvPr id="99" name="98 Rectángulo"/>
          <p:cNvSpPr/>
          <p:nvPr/>
        </p:nvSpPr>
        <p:spPr>
          <a:xfrm>
            <a:off x="4139952" y="1971568"/>
            <a:ext cx="40324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altLang="es-AR" sz="2400" b="1" dirty="0" smtClean="0"/>
              <a:t>Caso trivial </a:t>
            </a:r>
            <a:r>
              <a:rPr lang="es-ES" altLang="es-AR" sz="2400" dirty="0" smtClean="0"/>
              <a:t>si col es 0 </a:t>
            </a:r>
          </a:p>
          <a:p>
            <a:r>
              <a:rPr lang="es-ES" altLang="es-AR" sz="2400" dirty="0" smtClean="0"/>
              <a:t>Intercambiar m[f1,0] y m[f2,0]</a:t>
            </a:r>
            <a:endParaRPr lang="es-AR" altLang="es-AR" sz="2400" dirty="0"/>
          </a:p>
        </p:txBody>
      </p:sp>
      <p:sp>
        <p:nvSpPr>
          <p:cNvPr id="2" name="1 Flecha derecha"/>
          <p:cNvSpPr/>
          <p:nvPr/>
        </p:nvSpPr>
        <p:spPr>
          <a:xfrm>
            <a:off x="251520" y="2202400"/>
            <a:ext cx="360040" cy="30182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7" name="46 Flecha derecha"/>
          <p:cNvSpPr/>
          <p:nvPr/>
        </p:nvSpPr>
        <p:spPr>
          <a:xfrm>
            <a:off x="251520" y="3541446"/>
            <a:ext cx="360040" cy="30182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18 Rectángulo"/>
          <p:cNvSpPr/>
          <p:nvPr/>
        </p:nvSpPr>
        <p:spPr>
          <a:xfrm>
            <a:off x="4139952" y="2860849"/>
            <a:ext cx="46085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altLang="es-AR" sz="2400" b="1" dirty="0" smtClean="0"/>
              <a:t>Caso recursivo</a:t>
            </a:r>
          </a:p>
          <a:p>
            <a:r>
              <a:rPr lang="es-ES" altLang="es-AR" sz="2400" dirty="0"/>
              <a:t>Intercambiar </a:t>
            </a:r>
            <a:r>
              <a:rPr lang="es-ES" altLang="es-AR" sz="2400" dirty="0" smtClean="0"/>
              <a:t>m[f1,col] </a:t>
            </a:r>
            <a:r>
              <a:rPr lang="es-ES" altLang="es-AR" sz="2400" dirty="0"/>
              <a:t>y </a:t>
            </a:r>
            <a:r>
              <a:rPr lang="es-ES" altLang="es-AR" sz="2400" dirty="0" smtClean="0"/>
              <a:t>m[f2,col]</a:t>
            </a:r>
          </a:p>
          <a:p>
            <a:r>
              <a:rPr lang="es-ES" altLang="es-AR" sz="2400" dirty="0" err="1" smtClean="0"/>
              <a:t>invertirFilasAux</a:t>
            </a:r>
            <a:r>
              <a:rPr lang="es-ES" altLang="es-AR" sz="2400" dirty="0" smtClean="0"/>
              <a:t>(f1,f2,col-1)</a:t>
            </a:r>
            <a:endParaRPr lang="es-AR" altLang="es-AR" sz="2400" dirty="0"/>
          </a:p>
        </p:txBody>
      </p:sp>
      <p:sp>
        <p:nvSpPr>
          <p:cNvPr id="20" name="19 Rectángulo"/>
          <p:cNvSpPr/>
          <p:nvPr/>
        </p:nvSpPr>
        <p:spPr>
          <a:xfrm>
            <a:off x="1556048" y="139550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1" name="20 Elipse"/>
          <p:cNvSpPr/>
          <p:nvPr/>
        </p:nvSpPr>
        <p:spPr>
          <a:xfrm>
            <a:off x="1700064" y="1503024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23 Rectángulo"/>
          <p:cNvSpPr/>
          <p:nvPr/>
        </p:nvSpPr>
        <p:spPr>
          <a:xfrm>
            <a:off x="2339752" y="140414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24 Elipse"/>
          <p:cNvSpPr/>
          <p:nvPr/>
        </p:nvSpPr>
        <p:spPr>
          <a:xfrm>
            <a:off x="2483768" y="1511660"/>
            <a:ext cx="360040" cy="36004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FFFFFF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3131840" y="140414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7" name="26 Elipse"/>
          <p:cNvSpPr/>
          <p:nvPr/>
        </p:nvSpPr>
        <p:spPr>
          <a:xfrm>
            <a:off x="3275856" y="1511660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8" name="27 Rectángulo"/>
          <p:cNvSpPr/>
          <p:nvPr/>
        </p:nvSpPr>
        <p:spPr>
          <a:xfrm>
            <a:off x="1564432" y="2028033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9" name="28 Elipse"/>
          <p:cNvSpPr/>
          <p:nvPr/>
        </p:nvSpPr>
        <p:spPr>
          <a:xfrm>
            <a:off x="1708448" y="2135553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31 Rectángulo"/>
          <p:cNvSpPr/>
          <p:nvPr/>
        </p:nvSpPr>
        <p:spPr>
          <a:xfrm>
            <a:off x="2348136" y="2036669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3" name="32 Elipse"/>
          <p:cNvSpPr/>
          <p:nvPr/>
        </p:nvSpPr>
        <p:spPr>
          <a:xfrm>
            <a:off x="2492152" y="2144189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4" name="33 Rectángulo"/>
          <p:cNvSpPr/>
          <p:nvPr/>
        </p:nvSpPr>
        <p:spPr>
          <a:xfrm>
            <a:off x="3140224" y="2036669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5" name="34 Elipse"/>
          <p:cNvSpPr/>
          <p:nvPr/>
        </p:nvSpPr>
        <p:spPr>
          <a:xfrm>
            <a:off x="3284240" y="2144189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6" name="35 Rectángulo"/>
          <p:cNvSpPr/>
          <p:nvPr/>
        </p:nvSpPr>
        <p:spPr>
          <a:xfrm>
            <a:off x="1564432" y="269164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7" name="36 Elipse"/>
          <p:cNvSpPr/>
          <p:nvPr/>
        </p:nvSpPr>
        <p:spPr>
          <a:xfrm>
            <a:off x="1708448" y="2799168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0" name="39 Rectángulo"/>
          <p:cNvSpPr/>
          <p:nvPr/>
        </p:nvSpPr>
        <p:spPr>
          <a:xfrm>
            <a:off x="2348136" y="270028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1" name="40 Elipse"/>
          <p:cNvSpPr/>
          <p:nvPr/>
        </p:nvSpPr>
        <p:spPr>
          <a:xfrm>
            <a:off x="2492152" y="2807804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2" name="41 Rectángulo"/>
          <p:cNvSpPr/>
          <p:nvPr/>
        </p:nvSpPr>
        <p:spPr>
          <a:xfrm>
            <a:off x="3140224" y="270028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3" name="42 Elipse"/>
          <p:cNvSpPr/>
          <p:nvPr/>
        </p:nvSpPr>
        <p:spPr>
          <a:xfrm>
            <a:off x="3284240" y="2807804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4" name="43 Rectángulo"/>
          <p:cNvSpPr/>
          <p:nvPr/>
        </p:nvSpPr>
        <p:spPr>
          <a:xfrm>
            <a:off x="1556048" y="333972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5" name="44 Elipse"/>
          <p:cNvSpPr/>
          <p:nvPr/>
        </p:nvSpPr>
        <p:spPr>
          <a:xfrm>
            <a:off x="1700064" y="3447240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8" name="47 Rectángulo"/>
          <p:cNvSpPr/>
          <p:nvPr/>
        </p:nvSpPr>
        <p:spPr>
          <a:xfrm>
            <a:off x="2339752" y="3348356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9" name="48 Elipse"/>
          <p:cNvSpPr/>
          <p:nvPr/>
        </p:nvSpPr>
        <p:spPr>
          <a:xfrm>
            <a:off x="2483768" y="3455876"/>
            <a:ext cx="360040" cy="36004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0" name="49 Rectángulo"/>
          <p:cNvSpPr/>
          <p:nvPr/>
        </p:nvSpPr>
        <p:spPr>
          <a:xfrm>
            <a:off x="3131840" y="3348356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1" name="50 Elipse"/>
          <p:cNvSpPr/>
          <p:nvPr/>
        </p:nvSpPr>
        <p:spPr>
          <a:xfrm>
            <a:off x="3275856" y="3455876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2" name="51 Rectángulo"/>
          <p:cNvSpPr/>
          <p:nvPr/>
        </p:nvSpPr>
        <p:spPr>
          <a:xfrm>
            <a:off x="1556048" y="3987792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3" name="52 Elipse"/>
          <p:cNvSpPr/>
          <p:nvPr/>
        </p:nvSpPr>
        <p:spPr>
          <a:xfrm>
            <a:off x="1700064" y="4095312"/>
            <a:ext cx="360040" cy="360040"/>
          </a:xfrm>
          <a:prstGeom prst="ellipse">
            <a:avLst/>
          </a:prstGeom>
          <a:solidFill>
            <a:schemeClr val="bg1">
              <a:lumMod val="75000"/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4" name="53 Rectángulo"/>
          <p:cNvSpPr/>
          <p:nvPr/>
        </p:nvSpPr>
        <p:spPr>
          <a:xfrm>
            <a:off x="2339752" y="399642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5" name="54 Elipse"/>
          <p:cNvSpPr/>
          <p:nvPr/>
        </p:nvSpPr>
        <p:spPr>
          <a:xfrm>
            <a:off x="2483768" y="4103948"/>
            <a:ext cx="360040" cy="36004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6" name="55 Rectángulo"/>
          <p:cNvSpPr/>
          <p:nvPr/>
        </p:nvSpPr>
        <p:spPr>
          <a:xfrm>
            <a:off x="3131840" y="399642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7" name="56 Elipse"/>
          <p:cNvSpPr/>
          <p:nvPr/>
        </p:nvSpPr>
        <p:spPr>
          <a:xfrm>
            <a:off x="3275856" y="4103948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0565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52400" y="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err="1" smtClean="0"/>
              <a:t>Genericidad</a:t>
            </a:r>
            <a:endParaRPr lang="es-AR" sz="4000" b="1" dirty="0"/>
          </a:p>
        </p:txBody>
      </p:sp>
      <p:sp>
        <p:nvSpPr>
          <p:cNvPr id="6" name="5 Rectángulo"/>
          <p:cNvSpPr/>
          <p:nvPr/>
        </p:nvSpPr>
        <p:spPr>
          <a:xfrm>
            <a:off x="755576" y="140414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Elipse"/>
          <p:cNvSpPr/>
          <p:nvPr/>
        </p:nvSpPr>
        <p:spPr>
          <a:xfrm>
            <a:off x="899592" y="1511660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13 Rectángulo"/>
          <p:cNvSpPr/>
          <p:nvPr/>
        </p:nvSpPr>
        <p:spPr>
          <a:xfrm>
            <a:off x="763960" y="2036669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14 Elipse"/>
          <p:cNvSpPr/>
          <p:nvPr/>
        </p:nvSpPr>
        <p:spPr>
          <a:xfrm>
            <a:off x="907976" y="2144189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21 Rectángulo"/>
          <p:cNvSpPr/>
          <p:nvPr/>
        </p:nvSpPr>
        <p:spPr>
          <a:xfrm>
            <a:off x="763960" y="270028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3" name="22 Elipse"/>
          <p:cNvSpPr/>
          <p:nvPr/>
        </p:nvSpPr>
        <p:spPr>
          <a:xfrm>
            <a:off x="907976" y="2807804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0" name="29 Rectángulo"/>
          <p:cNvSpPr/>
          <p:nvPr/>
        </p:nvSpPr>
        <p:spPr>
          <a:xfrm>
            <a:off x="755576" y="3348356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30 Elipse"/>
          <p:cNvSpPr/>
          <p:nvPr/>
        </p:nvSpPr>
        <p:spPr>
          <a:xfrm>
            <a:off x="899592" y="3455876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8" name="37 Rectángulo"/>
          <p:cNvSpPr/>
          <p:nvPr/>
        </p:nvSpPr>
        <p:spPr>
          <a:xfrm>
            <a:off x="755576" y="399642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9" name="38 Elipse"/>
          <p:cNvSpPr/>
          <p:nvPr/>
        </p:nvSpPr>
        <p:spPr>
          <a:xfrm>
            <a:off x="899592" y="410394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6" name="45 Rectángulo"/>
          <p:cNvSpPr/>
          <p:nvPr/>
        </p:nvSpPr>
        <p:spPr>
          <a:xfrm>
            <a:off x="995670" y="4765120"/>
            <a:ext cx="39296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altLang="es-AR" sz="2800" dirty="0" err="1" smtClean="0">
                <a:solidFill>
                  <a:srgbClr val="0070C0"/>
                </a:solidFill>
              </a:rPr>
              <a:t>invertirFilasAux</a:t>
            </a:r>
            <a:r>
              <a:rPr lang="es-AR" altLang="es-AR" sz="2800" dirty="0" smtClean="0">
                <a:solidFill>
                  <a:srgbClr val="0070C0"/>
                </a:solidFill>
              </a:rPr>
              <a:t>(f1,f2,col);</a:t>
            </a:r>
            <a:endParaRPr lang="es-AR" altLang="es-AR" sz="2800" dirty="0">
              <a:solidFill>
                <a:srgbClr val="0070C0"/>
              </a:solidFill>
            </a:endParaRPr>
          </a:p>
        </p:txBody>
      </p:sp>
      <p:sp>
        <p:nvSpPr>
          <p:cNvPr id="98" name="97 Rectángulo"/>
          <p:cNvSpPr/>
          <p:nvPr/>
        </p:nvSpPr>
        <p:spPr>
          <a:xfrm>
            <a:off x="4041311" y="1395504"/>
            <a:ext cx="31914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altLang="es-AR" sz="2800" b="1" dirty="0" smtClean="0"/>
              <a:t>Algoritmo Recursivo</a:t>
            </a:r>
            <a:endParaRPr lang="es-AR" altLang="es-AR" sz="2800" b="1" dirty="0"/>
          </a:p>
        </p:txBody>
      </p:sp>
      <p:sp>
        <p:nvSpPr>
          <p:cNvPr id="99" name="98 Rectángulo"/>
          <p:cNvSpPr/>
          <p:nvPr/>
        </p:nvSpPr>
        <p:spPr>
          <a:xfrm>
            <a:off x="4139952" y="1971568"/>
            <a:ext cx="40324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altLang="es-AR" sz="2400" b="1" dirty="0" smtClean="0"/>
              <a:t>Caso trivial </a:t>
            </a:r>
            <a:r>
              <a:rPr lang="es-ES" altLang="es-AR" sz="2400" dirty="0" smtClean="0"/>
              <a:t>si col es 0 </a:t>
            </a:r>
          </a:p>
          <a:p>
            <a:r>
              <a:rPr lang="es-ES" altLang="es-AR" sz="2400" dirty="0" smtClean="0">
                <a:solidFill>
                  <a:srgbClr val="FF0000"/>
                </a:solidFill>
              </a:rPr>
              <a:t>Intercambiar</a:t>
            </a:r>
            <a:r>
              <a:rPr lang="es-ES" altLang="es-AR" sz="2400" dirty="0" smtClean="0"/>
              <a:t> m[f1,0] y m[f2,0]</a:t>
            </a:r>
            <a:endParaRPr lang="es-AR" altLang="es-AR" sz="2400" dirty="0"/>
          </a:p>
        </p:txBody>
      </p:sp>
      <p:sp>
        <p:nvSpPr>
          <p:cNvPr id="2" name="1 Flecha derecha"/>
          <p:cNvSpPr/>
          <p:nvPr/>
        </p:nvSpPr>
        <p:spPr>
          <a:xfrm>
            <a:off x="251520" y="2202400"/>
            <a:ext cx="360040" cy="30182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7" name="46 Flecha derecha"/>
          <p:cNvSpPr/>
          <p:nvPr/>
        </p:nvSpPr>
        <p:spPr>
          <a:xfrm>
            <a:off x="251520" y="3541446"/>
            <a:ext cx="360040" cy="30182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18 Rectángulo"/>
          <p:cNvSpPr/>
          <p:nvPr/>
        </p:nvSpPr>
        <p:spPr>
          <a:xfrm>
            <a:off x="4139952" y="2860849"/>
            <a:ext cx="46085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altLang="es-AR" sz="2400" b="1" dirty="0" smtClean="0"/>
              <a:t>Caso recursivo</a:t>
            </a:r>
          </a:p>
          <a:p>
            <a:r>
              <a:rPr lang="es-ES" altLang="es-AR" sz="2400" dirty="0">
                <a:solidFill>
                  <a:srgbClr val="FF0000"/>
                </a:solidFill>
              </a:rPr>
              <a:t>Intercambiar</a:t>
            </a:r>
            <a:r>
              <a:rPr lang="es-ES" altLang="es-AR" sz="2400" dirty="0"/>
              <a:t> </a:t>
            </a:r>
            <a:r>
              <a:rPr lang="es-ES" altLang="es-AR" sz="2400" dirty="0" smtClean="0"/>
              <a:t>m[f1,col] </a:t>
            </a:r>
            <a:r>
              <a:rPr lang="es-ES" altLang="es-AR" sz="2400" dirty="0"/>
              <a:t>y </a:t>
            </a:r>
            <a:r>
              <a:rPr lang="es-ES" altLang="es-AR" sz="2400" dirty="0" smtClean="0"/>
              <a:t>m[f2,col]</a:t>
            </a:r>
          </a:p>
          <a:p>
            <a:r>
              <a:rPr lang="es-ES" altLang="es-AR" sz="2400" dirty="0" err="1" smtClean="0"/>
              <a:t>invertirFilasAux</a:t>
            </a:r>
            <a:r>
              <a:rPr lang="es-ES" altLang="es-AR" sz="2400" dirty="0" smtClean="0"/>
              <a:t>(f1,f2,col-1)</a:t>
            </a:r>
            <a:endParaRPr lang="es-AR" altLang="es-AR" sz="2400" dirty="0"/>
          </a:p>
        </p:txBody>
      </p:sp>
      <p:sp>
        <p:nvSpPr>
          <p:cNvPr id="20" name="19 Rectángulo"/>
          <p:cNvSpPr/>
          <p:nvPr/>
        </p:nvSpPr>
        <p:spPr>
          <a:xfrm>
            <a:off x="1556048" y="139550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1" name="20 Elipse"/>
          <p:cNvSpPr/>
          <p:nvPr/>
        </p:nvSpPr>
        <p:spPr>
          <a:xfrm>
            <a:off x="1700064" y="1503024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23 Rectángulo"/>
          <p:cNvSpPr/>
          <p:nvPr/>
        </p:nvSpPr>
        <p:spPr>
          <a:xfrm>
            <a:off x="2339752" y="140414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24 Elipse"/>
          <p:cNvSpPr/>
          <p:nvPr/>
        </p:nvSpPr>
        <p:spPr>
          <a:xfrm>
            <a:off x="2483768" y="1511660"/>
            <a:ext cx="360040" cy="36004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FFFFFF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3131840" y="140414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7" name="26 Elipse"/>
          <p:cNvSpPr/>
          <p:nvPr/>
        </p:nvSpPr>
        <p:spPr>
          <a:xfrm>
            <a:off x="3275856" y="1511660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8" name="27 Rectángulo"/>
          <p:cNvSpPr/>
          <p:nvPr/>
        </p:nvSpPr>
        <p:spPr>
          <a:xfrm>
            <a:off x="1564432" y="2028033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9" name="28 Elipse"/>
          <p:cNvSpPr/>
          <p:nvPr/>
        </p:nvSpPr>
        <p:spPr>
          <a:xfrm>
            <a:off x="1708448" y="2135553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31 Rectángulo"/>
          <p:cNvSpPr/>
          <p:nvPr/>
        </p:nvSpPr>
        <p:spPr>
          <a:xfrm>
            <a:off x="2348136" y="2036669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3" name="32 Elipse"/>
          <p:cNvSpPr/>
          <p:nvPr/>
        </p:nvSpPr>
        <p:spPr>
          <a:xfrm>
            <a:off x="2492152" y="2144189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4" name="33 Rectángulo"/>
          <p:cNvSpPr/>
          <p:nvPr/>
        </p:nvSpPr>
        <p:spPr>
          <a:xfrm>
            <a:off x="3140224" y="2036669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5" name="34 Elipse"/>
          <p:cNvSpPr/>
          <p:nvPr/>
        </p:nvSpPr>
        <p:spPr>
          <a:xfrm>
            <a:off x="3284240" y="2144189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6" name="35 Rectángulo"/>
          <p:cNvSpPr/>
          <p:nvPr/>
        </p:nvSpPr>
        <p:spPr>
          <a:xfrm>
            <a:off x="1564432" y="269164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7" name="36 Elipse"/>
          <p:cNvSpPr/>
          <p:nvPr/>
        </p:nvSpPr>
        <p:spPr>
          <a:xfrm>
            <a:off x="1708448" y="2799168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0" name="39 Rectángulo"/>
          <p:cNvSpPr/>
          <p:nvPr/>
        </p:nvSpPr>
        <p:spPr>
          <a:xfrm>
            <a:off x="2348136" y="270028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1" name="40 Elipse"/>
          <p:cNvSpPr/>
          <p:nvPr/>
        </p:nvSpPr>
        <p:spPr>
          <a:xfrm>
            <a:off x="2492152" y="2807804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2" name="41 Rectángulo"/>
          <p:cNvSpPr/>
          <p:nvPr/>
        </p:nvSpPr>
        <p:spPr>
          <a:xfrm>
            <a:off x="3140224" y="270028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3" name="42 Elipse"/>
          <p:cNvSpPr/>
          <p:nvPr/>
        </p:nvSpPr>
        <p:spPr>
          <a:xfrm>
            <a:off x="3284240" y="2807804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4" name="43 Rectángulo"/>
          <p:cNvSpPr/>
          <p:nvPr/>
        </p:nvSpPr>
        <p:spPr>
          <a:xfrm>
            <a:off x="1556048" y="333972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5" name="44 Elipse"/>
          <p:cNvSpPr/>
          <p:nvPr/>
        </p:nvSpPr>
        <p:spPr>
          <a:xfrm>
            <a:off x="1700064" y="3447240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8" name="47 Rectángulo"/>
          <p:cNvSpPr/>
          <p:nvPr/>
        </p:nvSpPr>
        <p:spPr>
          <a:xfrm>
            <a:off x="2339752" y="3348356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9" name="48 Elipse"/>
          <p:cNvSpPr/>
          <p:nvPr/>
        </p:nvSpPr>
        <p:spPr>
          <a:xfrm>
            <a:off x="2483768" y="3455876"/>
            <a:ext cx="360040" cy="36004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0" name="49 Rectángulo"/>
          <p:cNvSpPr/>
          <p:nvPr/>
        </p:nvSpPr>
        <p:spPr>
          <a:xfrm>
            <a:off x="3131840" y="3348356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1" name="50 Elipse"/>
          <p:cNvSpPr/>
          <p:nvPr/>
        </p:nvSpPr>
        <p:spPr>
          <a:xfrm>
            <a:off x="3275856" y="3455876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2" name="51 Rectángulo"/>
          <p:cNvSpPr/>
          <p:nvPr/>
        </p:nvSpPr>
        <p:spPr>
          <a:xfrm>
            <a:off x="1556048" y="3987792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3" name="52 Elipse"/>
          <p:cNvSpPr/>
          <p:nvPr/>
        </p:nvSpPr>
        <p:spPr>
          <a:xfrm>
            <a:off x="1700064" y="4095312"/>
            <a:ext cx="360040" cy="360040"/>
          </a:xfrm>
          <a:prstGeom prst="ellipse">
            <a:avLst/>
          </a:prstGeom>
          <a:solidFill>
            <a:schemeClr val="bg1">
              <a:lumMod val="75000"/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4" name="53 Rectángulo"/>
          <p:cNvSpPr/>
          <p:nvPr/>
        </p:nvSpPr>
        <p:spPr>
          <a:xfrm>
            <a:off x="2339752" y="399642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5" name="54 Elipse"/>
          <p:cNvSpPr/>
          <p:nvPr/>
        </p:nvSpPr>
        <p:spPr>
          <a:xfrm>
            <a:off x="2483768" y="4103948"/>
            <a:ext cx="360040" cy="36004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6" name="55 Rectángulo"/>
          <p:cNvSpPr/>
          <p:nvPr/>
        </p:nvSpPr>
        <p:spPr>
          <a:xfrm>
            <a:off x="3131840" y="399642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7" name="56 Elipse"/>
          <p:cNvSpPr/>
          <p:nvPr/>
        </p:nvSpPr>
        <p:spPr>
          <a:xfrm>
            <a:off x="3275856" y="4103948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9634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52400" y="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err="1" smtClean="0"/>
              <a:t>Genericidad</a:t>
            </a:r>
            <a:endParaRPr lang="es-AR" sz="4000" b="1" dirty="0"/>
          </a:p>
        </p:txBody>
      </p:sp>
      <p:sp>
        <p:nvSpPr>
          <p:cNvPr id="6" name="5 Rectángulo"/>
          <p:cNvSpPr/>
          <p:nvPr/>
        </p:nvSpPr>
        <p:spPr>
          <a:xfrm>
            <a:off x="755576" y="140414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Elipse"/>
          <p:cNvSpPr/>
          <p:nvPr/>
        </p:nvSpPr>
        <p:spPr>
          <a:xfrm>
            <a:off x="899592" y="1511660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13 Rectángulo"/>
          <p:cNvSpPr/>
          <p:nvPr/>
        </p:nvSpPr>
        <p:spPr>
          <a:xfrm>
            <a:off x="763960" y="2036669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14 Elipse"/>
          <p:cNvSpPr/>
          <p:nvPr/>
        </p:nvSpPr>
        <p:spPr>
          <a:xfrm>
            <a:off x="907976" y="2144189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21 Rectángulo"/>
          <p:cNvSpPr/>
          <p:nvPr/>
        </p:nvSpPr>
        <p:spPr>
          <a:xfrm>
            <a:off x="763960" y="270028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3" name="22 Elipse"/>
          <p:cNvSpPr/>
          <p:nvPr/>
        </p:nvSpPr>
        <p:spPr>
          <a:xfrm>
            <a:off x="907976" y="2807804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0" name="29 Rectángulo"/>
          <p:cNvSpPr/>
          <p:nvPr/>
        </p:nvSpPr>
        <p:spPr>
          <a:xfrm>
            <a:off x="755576" y="3348356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30 Elipse"/>
          <p:cNvSpPr/>
          <p:nvPr/>
        </p:nvSpPr>
        <p:spPr>
          <a:xfrm>
            <a:off x="899592" y="3455876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8" name="37 Rectángulo"/>
          <p:cNvSpPr/>
          <p:nvPr/>
        </p:nvSpPr>
        <p:spPr>
          <a:xfrm>
            <a:off x="755576" y="399642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9" name="38 Elipse"/>
          <p:cNvSpPr/>
          <p:nvPr/>
        </p:nvSpPr>
        <p:spPr>
          <a:xfrm>
            <a:off x="899592" y="410394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6" name="45 Rectángulo"/>
          <p:cNvSpPr/>
          <p:nvPr/>
        </p:nvSpPr>
        <p:spPr>
          <a:xfrm>
            <a:off x="995670" y="4765120"/>
            <a:ext cx="39296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altLang="es-AR" sz="2800" dirty="0" err="1" smtClean="0">
                <a:solidFill>
                  <a:srgbClr val="0070C0"/>
                </a:solidFill>
              </a:rPr>
              <a:t>invertirFilasAux</a:t>
            </a:r>
            <a:r>
              <a:rPr lang="es-AR" altLang="es-AR" sz="2800" dirty="0" smtClean="0">
                <a:solidFill>
                  <a:srgbClr val="0070C0"/>
                </a:solidFill>
              </a:rPr>
              <a:t>(f1,f2,col);</a:t>
            </a:r>
            <a:endParaRPr lang="es-AR" altLang="es-AR" sz="2800" dirty="0">
              <a:solidFill>
                <a:srgbClr val="0070C0"/>
              </a:solidFill>
            </a:endParaRPr>
          </a:p>
        </p:txBody>
      </p:sp>
      <p:sp>
        <p:nvSpPr>
          <p:cNvPr id="98" name="97 Rectángulo"/>
          <p:cNvSpPr/>
          <p:nvPr/>
        </p:nvSpPr>
        <p:spPr>
          <a:xfrm>
            <a:off x="4041311" y="1395504"/>
            <a:ext cx="31914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altLang="es-AR" sz="2800" b="1" dirty="0" smtClean="0"/>
              <a:t>Algoritmo Recursivo</a:t>
            </a:r>
            <a:endParaRPr lang="es-AR" altLang="es-AR" sz="2800" b="1" dirty="0"/>
          </a:p>
        </p:txBody>
      </p:sp>
      <p:sp>
        <p:nvSpPr>
          <p:cNvPr id="99" name="98 Rectángulo"/>
          <p:cNvSpPr/>
          <p:nvPr/>
        </p:nvSpPr>
        <p:spPr>
          <a:xfrm>
            <a:off x="4139952" y="1971568"/>
            <a:ext cx="40324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altLang="es-AR" sz="2400" b="1" dirty="0" smtClean="0"/>
              <a:t>Caso trivial </a:t>
            </a:r>
            <a:r>
              <a:rPr lang="es-ES" altLang="es-AR" sz="2400" dirty="0" smtClean="0"/>
              <a:t>si col es 0 </a:t>
            </a:r>
          </a:p>
          <a:p>
            <a:r>
              <a:rPr lang="es-ES" altLang="es-AR" sz="2400" dirty="0" smtClean="0">
                <a:solidFill>
                  <a:srgbClr val="FF0000"/>
                </a:solidFill>
              </a:rPr>
              <a:t>Intercambiar</a:t>
            </a:r>
            <a:r>
              <a:rPr lang="es-ES" altLang="es-AR" sz="2400" dirty="0" smtClean="0"/>
              <a:t> m[f1,0] y m[f2,0]</a:t>
            </a:r>
            <a:endParaRPr lang="es-AR" altLang="es-AR" sz="2400" dirty="0"/>
          </a:p>
        </p:txBody>
      </p:sp>
      <p:sp>
        <p:nvSpPr>
          <p:cNvPr id="2" name="1 Flecha derecha"/>
          <p:cNvSpPr/>
          <p:nvPr/>
        </p:nvSpPr>
        <p:spPr>
          <a:xfrm>
            <a:off x="251520" y="2202400"/>
            <a:ext cx="360040" cy="30182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7" name="46 Flecha derecha"/>
          <p:cNvSpPr/>
          <p:nvPr/>
        </p:nvSpPr>
        <p:spPr>
          <a:xfrm>
            <a:off x="251520" y="3541446"/>
            <a:ext cx="360040" cy="30182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18 Rectángulo"/>
          <p:cNvSpPr/>
          <p:nvPr/>
        </p:nvSpPr>
        <p:spPr>
          <a:xfrm>
            <a:off x="4139952" y="2860849"/>
            <a:ext cx="4608512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altLang="es-AR" sz="2400" b="1" dirty="0" smtClean="0"/>
              <a:t>Caso recursivo</a:t>
            </a:r>
          </a:p>
          <a:p>
            <a:r>
              <a:rPr lang="es-ES" altLang="es-AR" sz="2400" dirty="0">
                <a:solidFill>
                  <a:srgbClr val="FF0000"/>
                </a:solidFill>
              </a:rPr>
              <a:t>Intercambiar</a:t>
            </a:r>
            <a:r>
              <a:rPr lang="es-ES" altLang="es-AR" sz="2400" dirty="0"/>
              <a:t> </a:t>
            </a:r>
            <a:r>
              <a:rPr lang="es-ES" altLang="es-AR" sz="2400" dirty="0" smtClean="0"/>
              <a:t>m[f1,col] </a:t>
            </a:r>
            <a:r>
              <a:rPr lang="es-ES" altLang="es-AR" sz="2400" dirty="0"/>
              <a:t>y </a:t>
            </a:r>
            <a:r>
              <a:rPr lang="es-ES" altLang="es-AR" sz="2400" dirty="0" smtClean="0"/>
              <a:t>m[f2,col]</a:t>
            </a:r>
          </a:p>
          <a:p>
            <a:r>
              <a:rPr lang="es-ES" altLang="es-AR" sz="2400" dirty="0" err="1" smtClean="0"/>
              <a:t>invertirFilasAux</a:t>
            </a:r>
            <a:r>
              <a:rPr lang="es-ES" altLang="es-AR" sz="2400" dirty="0" smtClean="0"/>
              <a:t>(f1,f2,col-1)</a:t>
            </a:r>
            <a:endParaRPr lang="es-AR" altLang="es-AR" sz="2400" dirty="0"/>
          </a:p>
        </p:txBody>
      </p:sp>
      <p:sp>
        <p:nvSpPr>
          <p:cNvPr id="20" name="19 Rectángulo"/>
          <p:cNvSpPr/>
          <p:nvPr/>
        </p:nvSpPr>
        <p:spPr>
          <a:xfrm>
            <a:off x="1556048" y="139550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1" name="20 Elipse"/>
          <p:cNvSpPr/>
          <p:nvPr/>
        </p:nvSpPr>
        <p:spPr>
          <a:xfrm>
            <a:off x="1700064" y="1503024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23 Rectángulo"/>
          <p:cNvSpPr/>
          <p:nvPr/>
        </p:nvSpPr>
        <p:spPr>
          <a:xfrm>
            <a:off x="2339752" y="140414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24 Elipse"/>
          <p:cNvSpPr/>
          <p:nvPr/>
        </p:nvSpPr>
        <p:spPr>
          <a:xfrm>
            <a:off x="2483768" y="1511660"/>
            <a:ext cx="360040" cy="36004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FFFFFF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3131840" y="140414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7" name="26 Elipse"/>
          <p:cNvSpPr/>
          <p:nvPr/>
        </p:nvSpPr>
        <p:spPr>
          <a:xfrm>
            <a:off x="3275856" y="1511660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8" name="27 Rectángulo"/>
          <p:cNvSpPr/>
          <p:nvPr/>
        </p:nvSpPr>
        <p:spPr>
          <a:xfrm>
            <a:off x="1564432" y="2028033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9" name="28 Elipse"/>
          <p:cNvSpPr/>
          <p:nvPr/>
        </p:nvSpPr>
        <p:spPr>
          <a:xfrm>
            <a:off x="1708448" y="2135553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31 Rectángulo"/>
          <p:cNvSpPr/>
          <p:nvPr/>
        </p:nvSpPr>
        <p:spPr>
          <a:xfrm>
            <a:off x="2348136" y="2036669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3" name="32 Elipse"/>
          <p:cNvSpPr/>
          <p:nvPr/>
        </p:nvSpPr>
        <p:spPr>
          <a:xfrm>
            <a:off x="2492152" y="2144189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4" name="33 Rectángulo"/>
          <p:cNvSpPr/>
          <p:nvPr/>
        </p:nvSpPr>
        <p:spPr>
          <a:xfrm>
            <a:off x="3140224" y="2036669"/>
            <a:ext cx="648072" cy="5760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5" name="34 Elipse"/>
          <p:cNvSpPr/>
          <p:nvPr/>
        </p:nvSpPr>
        <p:spPr>
          <a:xfrm>
            <a:off x="3284240" y="2144189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6" name="35 Rectángulo"/>
          <p:cNvSpPr/>
          <p:nvPr/>
        </p:nvSpPr>
        <p:spPr>
          <a:xfrm>
            <a:off x="1564432" y="269164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7" name="36 Elipse"/>
          <p:cNvSpPr/>
          <p:nvPr/>
        </p:nvSpPr>
        <p:spPr>
          <a:xfrm>
            <a:off x="1708448" y="2799168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0" name="39 Rectángulo"/>
          <p:cNvSpPr/>
          <p:nvPr/>
        </p:nvSpPr>
        <p:spPr>
          <a:xfrm>
            <a:off x="2348136" y="270028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1" name="40 Elipse"/>
          <p:cNvSpPr/>
          <p:nvPr/>
        </p:nvSpPr>
        <p:spPr>
          <a:xfrm>
            <a:off x="2492152" y="2807804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2" name="41 Rectángulo"/>
          <p:cNvSpPr/>
          <p:nvPr/>
        </p:nvSpPr>
        <p:spPr>
          <a:xfrm>
            <a:off x="3140224" y="270028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3" name="42 Elipse"/>
          <p:cNvSpPr/>
          <p:nvPr/>
        </p:nvSpPr>
        <p:spPr>
          <a:xfrm>
            <a:off x="3284240" y="2807804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4" name="43 Rectángulo"/>
          <p:cNvSpPr/>
          <p:nvPr/>
        </p:nvSpPr>
        <p:spPr>
          <a:xfrm>
            <a:off x="1556048" y="333972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5" name="44 Elipse"/>
          <p:cNvSpPr/>
          <p:nvPr/>
        </p:nvSpPr>
        <p:spPr>
          <a:xfrm>
            <a:off x="1700064" y="3447240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8" name="47 Rectángulo"/>
          <p:cNvSpPr/>
          <p:nvPr/>
        </p:nvSpPr>
        <p:spPr>
          <a:xfrm>
            <a:off x="2339752" y="3348356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9" name="48 Elipse"/>
          <p:cNvSpPr/>
          <p:nvPr/>
        </p:nvSpPr>
        <p:spPr>
          <a:xfrm>
            <a:off x="2483768" y="3455876"/>
            <a:ext cx="360040" cy="36004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0" name="49 Rectángulo"/>
          <p:cNvSpPr/>
          <p:nvPr/>
        </p:nvSpPr>
        <p:spPr>
          <a:xfrm>
            <a:off x="3131840" y="3348356"/>
            <a:ext cx="648072" cy="5760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1" name="50 Elipse"/>
          <p:cNvSpPr/>
          <p:nvPr/>
        </p:nvSpPr>
        <p:spPr>
          <a:xfrm>
            <a:off x="3275856" y="3455876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2" name="51 Rectángulo"/>
          <p:cNvSpPr/>
          <p:nvPr/>
        </p:nvSpPr>
        <p:spPr>
          <a:xfrm>
            <a:off x="1556048" y="3987792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3" name="52 Elipse"/>
          <p:cNvSpPr/>
          <p:nvPr/>
        </p:nvSpPr>
        <p:spPr>
          <a:xfrm>
            <a:off x="1700064" y="4095312"/>
            <a:ext cx="360040" cy="360040"/>
          </a:xfrm>
          <a:prstGeom prst="ellipse">
            <a:avLst/>
          </a:prstGeom>
          <a:solidFill>
            <a:schemeClr val="bg1">
              <a:lumMod val="75000"/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4" name="53 Rectángulo"/>
          <p:cNvSpPr/>
          <p:nvPr/>
        </p:nvSpPr>
        <p:spPr>
          <a:xfrm>
            <a:off x="2339752" y="399642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5" name="54 Elipse"/>
          <p:cNvSpPr/>
          <p:nvPr/>
        </p:nvSpPr>
        <p:spPr>
          <a:xfrm>
            <a:off x="2483768" y="4103948"/>
            <a:ext cx="360040" cy="36004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6" name="55 Rectángulo"/>
          <p:cNvSpPr/>
          <p:nvPr/>
        </p:nvSpPr>
        <p:spPr>
          <a:xfrm>
            <a:off x="3131840" y="399642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7" name="56 Elipse"/>
          <p:cNvSpPr/>
          <p:nvPr/>
        </p:nvSpPr>
        <p:spPr>
          <a:xfrm>
            <a:off x="3275856" y="4103948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8" name="57 Rectángulo"/>
          <p:cNvSpPr/>
          <p:nvPr/>
        </p:nvSpPr>
        <p:spPr>
          <a:xfrm>
            <a:off x="5652120" y="4293096"/>
            <a:ext cx="134447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altLang="es-AR" sz="2400" b="1" dirty="0"/>
              <a:t>col = </a:t>
            </a:r>
            <a:r>
              <a:rPr lang="es-ES" altLang="es-AR" sz="2400" b="1" dirty="0" smtClean="0"/>
              <a:t>3</a:t>
            </a:r>
            <a:endParaRPr lang="es-AR" altLang="es-AR" sz="2400" b="1" dirty="0"/>
          </a:p>
        </p:txBody>
      </p:sp>
    </p:spTree>
    <p:extLst>
      <p:ext uri="{BB962C8B-B14F-4D97-AF65-F5344CB8AC3E}">
        <p14:creationId xmlns:p14="http://schemas.microsoft.com/office/powerpoint/2010/main" val="164308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52400" y="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err="1" smtClean="0"/>
              <a:t>Genericidad</a:t>
            </a:r>
            <a:endParaRPr lang="es-AR" sz="4000" b="1" dirty="0"/>
          </a:p>
        </p:txBody>
      </p:sp>
      <p:sp>
        <p:nvSpPr>
          <p:cNvPr id="6" name="5 Rectángulo"/>
          <p:cNvSpPr/>
          <p:nvPr/>
        </p:nvSpPr>
        <p:spPr>
          <a:xfrm>
            <a:off x="755576" y="140414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Elipse"/>
          <p:cNvSpPr/>
          <p:nvPr/>
        </p:nvSpPr>
        <p:spPr>
          <a:xfrm>
            <a:off x="899592" y="1511660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13 Rectángulo"/>
          <p:cNvSpPr/>
          <p:nvPr/>
        </p:nvSpPr>
        <p:spPr>
          <a:xfrm>
            <a:off x="763960" y="2036669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14 Elipse"/>
          <p:cNvSpPr/>
          <p:nvPr/>
        </p:nvSpPr>
        <p:spPr>
          <a:xfrm>
            <a:off x="907976" y="2144189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21 Rectángulo"/>
          <p:cNvSpPr/>
          <p:nvPr/>
        </p:nvSpPr>
        <p:spPr>
          <a:xfrm>
            <a:off x="763960" y="270028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3" name="22 Elipse"/>
          <p:cNvSpPr/>
          <p:nvPr/>
        </p:nvSpPr>
        <p:spPr>
          <a:xfrm>
            <a:off x="907976" y="2807804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0" name="29 Rectángulo"/>
          <p:cNvSpPr/>
          <p:nvPr/>
        </p:nvSpPr>
        <p:spPr>
          <a:xfrm>
            <a:off x="755576" y="3348356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30 Elipse"/>
          <p:cNvSpPr/>
          <p:nvPr/>
        </p:nvSpPr>
        <p:spPr>
          <a:xfrm>
            <a:off x="899592" y="3455876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8" name="37 Rectángulo"/>
          <p:cNvSpPr/>
          <p:nvPr/>
        </p:nvSpPr>
        <p:spPr>
          <a:xfrm>
            <a:off x="755576" y="399642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9" name="38 Elipse"/>
          <p:cNvSpPr/>
          <p:nvPr/>
        </p:nvSpPr>
        <p:spPr>
          <a:xfrm>
            <a:off x="899592" y="410394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6" name="45 Rectángulo"/>
          <p:cNvSpPr/>
          <p:nvPr/>
        </p:nvSpPr>
        <p:spPr>
          <a:xfrm>
            <a:off x="995670" y="4765120"/>
            <a:ext cx="39296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altLang="es-AR" sz="2800" dirty="0" err="1" smtClean="0">
                <a:solidFill>
                  <a:srgbClr val="0070C0"/>
                </a:solidFill>
              </a:rPr>
              <a:t>invertirFilasAux</a:t>
            </a:r>
            <a:r>
              <a:rPr lang="es-AR" altLang="es-AR" sz="2800" dirty="0" smtClean="0">
                <a:solidFill>
                  <a:srgbClr val="0070C0"/>
                </a:solidFill>
              </a:rPr>
              <a:t>(f1,f2,col);</a:t>
            </a:r>
            <a:endParaRPr lang="es-AR" altLang="es-AR" sz="2800" dirty="0">
              <a:solidFill>
                <a:srgbClr val="0070C0"/>
              </a:solidFill>
            </a:endParaRPr>
          </a:p>
        </p:txBody>
      </p:sp>
      <p:sp>
        <p:nvSpPr>
          <p:cNvPr id="98" name="97 Rectángulo"/>
          <p:cNvSpPr/>
          <p:nvPr/>
        </p:nvSpPr>
        <p:spPr>
          <a:xfrm>
            <a:off x="4041311" y="1395504"/>
            <a:ext cx="31914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altLang="es-AR" sz="2800" b="1" dirty="0" smtClean="0"/>
              <a:t>Algoritmo Recursivo</a:t>
            </a:r>
            <a:endParaRPr lang="es-AR" altLang="es-AR" sz="2800" b="1" dirty="0"/>
          </a:p>
        </p:txBody>
      </p:sp>
      <p:sp>
        <p:nvSpPr>
          <p:cNvPr id="99" name="98 Rectángulo"/>
          <p:cNvSpPr/>
          <p:nvPr/>
        </p:nvSpPr>
        <p:spPr>
          <a:xfrm>
            <a:off x="4139952" y="1971568"/>
            <a:ext cx="40324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altLang="es-AR" sz="2400" b="1" dirty="0" smtClean="0"/>
              <a:t>Caso trivial </a:t>
            </a:r>
            <a:r>
              <a:rPr lang="es-ES" altLang="es-AR" sz="2400" dirty="0" smtClean="0"/>
              <a:t>si col es 0 </a:t>
            </a:r>
          </a:p>
          <a:p>
            <a:r>
              <a:rPr lang="es-ES" altLang="es-AR" sz="2400" dirty="0" smtClean="0">
                <a:solidFill>
                  <a:srgbClr val="FF0000"/>
                </a:solidFill>
              </a:rPr>
              <a:t>Intercambiar</a:t>
            </a:r>
            <a:r>
              <a:rPr lang="es-ES" altLang="es-AR" sz="2400" dirty="0" smtClean="0"/>
              <a:t> m[f1,0] y m[f2,0]</a:t>
            </a:r>
            <a:endParaRPr lang="es-AR" altLang="es-AR" sz="2400" dirty="0"/>
          </a:p>
        </p:txBody>
      </p:sp>
      <p:sp>
        <p:nvSpPr>
          <p:cNvPr id="2" name="1 Flecha derecha"/>
          <p:cNvSpPr/>
          <p:nvPr/>
        </p:nvSpPr>
        <p:spPr>
          <a:xfrm>
            <a:off x="251520" y="2202400"/>
            <a:ext cx="360040" cy="30182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7" name="46 Flecha derecha"/>
          <p:cNvSpPr/>
          <p:nvPr/>
        </p:nvSpPr>
        <p:spPr>
          <a:xfrm>
            <a:off x="251520" y="3541446"/>
            <a:ext cx="360040" cy="30182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18 Rectángulo"/>
          <p:cNvSpPr/>
          <p:nvPr/>
        </p:nvSpPr>
        <p:spPr>
          <a:xfrm>
            <a:off x="4139952" y="2860849"/>
            <a:ext cx="4608512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altLang="es-AR" sz="2400" b="1" dirty="0" smtClean="0"/>
              <a:t>Caso recursivo</a:t>
            </a:r>
          </a:p>
          <a:p>
            <a:r>
              <a:rPr lang="es-ES" altLang="es-AR" sz="2400" dirty="0">
                <a:solidFill>
                  <a:srgbClr val="FF0000"/>
                </a:solidFill>
              </a:rPr>
              <a:t>Intercambiar</a:t>
            </a:r>
            <a:r>
              <a:rPr lang="es-ES" altLang="es-AR" sz="2400" dirty="0"/>
              <a:t> </a:t>
            </a:r>
            <a:r>
              <a:rPr lang="es-ES" altLang="es-AR" sz="2400" dirty="0" smtClean="0"/>
              <a:t>m[f1,col] </a:t>
            </a:r>
            <a:r>
              <a:rPr lang="es-ES" altLang="es-AR" sz="2400" dirty="0"/>
              <a:t>y </a:t>
            </a:r>
            <a:r>
              <a:rPr lang="es-ES" altLang="es-AR" sz="2400" dirty="0" smtClean="0"/>
              <a:t>m[f2,col]</a:t>
            </a:r>
          </a:p>
          <a:p>
            <a:r>
              <a:rPr lang="es-ES" altLang="es-AR" sz="2400" dirty="0" err="1" smtClean="0"/>
              <a:t>invertirFilasAux</a:t>
            </a:r>
            <a:r>
              <a:rPr lang="es-ES" altLang="es-AR" sz="2400" dirty="0" smtClean="0"/>
              <a:t>(f1,f2,col-1)</a:t>
            </a:r>
            <a:endParaRPr lang="es-AR" altLang="es-AR" sz="2400" dirty="0"/>
          </a:p>
        </p:txBody>
      </p:sp>
      <p:sp>
        <p:nvSpPr>
          <p:cNvPr id="20" name="19 Rectángulo"/>
          <p:cNvSpPr/>
          <p:nvPr/>
        </p:nvSpPr>
        <p:spPr>
          <a:xfrm>
            <a:off x="1556048" y="139550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1" name="20 Elipse"/>
          <p:cNvSpPr/>
          <p:nvPr/>
        </p:nvSpPr>
        <p:spPr>
          <a:xfrm>
            <a:off x="1700064" y="1503024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23 Rectángulo"/>
          <p:cNvSpPr/>
          <p:nvPr/>
        </p:nvSpPr>
        <p:spPr>
          <a:xfrm>
            <a:off x="2339752" y="140414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24 Elipse"/>
          <p:cNvSpPr/>
          <p:nvPr/>
        </p:nvSpPr>
        <p:spPr>
          <a:xfrm>
            <a:off x="2483768" y="1511660"/>
            <a:ext cx="360040" cy="36004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FFFFFF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3131840" y="140414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7" name="26 Elipse"/>
          <p:cNvSpPr/>
          <p:nvPr/>
        </p:nvSpPr>
        <p:spPr>
          <a:xfrm>
            <a:off x="3275856" y="1511660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8" name="27 Rectángulo"/>
          <p:cNvSpPr/>
          <p:nvPr/>
        </p:nvSpPr>
        <p:spPr>
          <a:xfrm>
            <a:off x="1564432" y="2028033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9" name="28 Elipse"/>
          <p:cNvSpPr/>
          <p:nvPr/>
        </p:nvSpPr>
        <p:spPr>
          <a:xfrm>
            <a:off x="1708448" y="2135553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31 Rectángulo"/>
          <p:cNvSpPr/>
          <p:nvPr/>
        </p:nvSpPr>
        <p:spPr>
          <a:xfrm>
            <a:off x="2348136" y="2036669"/>
            <a:ext cx="648072" cy="5760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3" name="32 Elipse"/>
          <p:cNvSpPr/>
          <p:nvPr/>
        </p:nvSpPr>
        <p:spPr>
          <a:xfrm>
            <a:off x="2492152" y="2144189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4" name="33 Rectángulo"/>
          <p:cNvSpPr/>
          <p:nvPr/>
        </p:nvSpPr>
        <p:spPr>
          <a:xfrm>
            <a:off x="3140224" y="2036669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5" name="34 Elipse"/>
          <p:cNvSpPr/>
          <p:nvPr/>
        </p:nvSpPr>
        <p:spPr>
          <a:xfrm>
            <a:off x="3284240" y="2144189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6" name="35 Rectángulo"/>
          <p:cNvSpPr/>
          <p:nvPr/>
        </p:nvSpPr>
        <p:spPr>
          <a:xfrm>
            <a:off x="1564432" y="269164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7" name="36 Elipse"/>
          <p:cNvSpPr/>
          <p:nvPr/>
        </p:nvSpPr>
        <p:spPr>
          <a:xfrm>
            <a:off x="1708448" y="2799168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0" name="39 Rectángulo"/>
          <p:cNvSpPr/>
          <p:nvPr/>
        </p:nvSpPr>
        <p:spPr>
          <a:xfrm>
            <a:off x="2348136" y="270028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1" name="40 Elipse"/>
          <p:cNvSpPr/>
          <p:nvPr/>
        </p:nvSpPr>
        <p:spPr>
          <a:xfrm>
            <a:off x="2492152" y="2807804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2" name="41 Rectángulo"/>
          <p:cNvSpPr/>
          <p:nvPr/>
        </p:nvSpPr>
        <p:spPr>
          <a:xfrm>
            <a:off x="3140224" y="270028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3" name="42 Elipse"/>
          <p:cNvSpPr/>
          <p:nvPr/>
        </p:nvSpPr>
        <p:spPr>
          <a:xfrm>
            <a:off x="3284240" y="2807804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4" name="43 Rectángulo"/>
          <p:cNvSpPr/>
          <p:nvPr/>
        </p:nvSpPr>
        <p:spPr>
          <a:xfrm>
            <a:off x="1556048" y="333972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5" name="44 Elipse"/>
          <p:cNvSpPr/>
          <p:nvPr/>
        </p:nvSpPr>
        <p:spPr>
          <a:xfrm>
            <a:off x="1700064" y="3447240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8" name="47 Rectángulo"/>
          <p:cNvSpPr/>
          <p:nvPr/>
        </p:nvSpPr>
        <p:spPr>
          <a:xfrm>
            <a:off x="2339752" y="3348356"/>
            <a:ext cx="648072" cy="5760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9" name="48 Elipse"/>
          <p:cNvSpPr/>
          <p:nvPr/>
        </p:nvSpPr>
        <p:spPr>
          <a:xfrm>
            <a:off x="2483768" y="3455876"/>
            <a:ext cx="360040" cy="36004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0" name="49 Rectángulo"/>
          <p:cNvSpPr/>
          <p:nvPr/>
        </p:nvSpPr>
        <p:spPr>
          <a:xfrm>
            <a:off x="3131840" y="3348356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1" name="50 Elipse"/>
          <p:cNvSpPr/>
          <p:nvPr/>
        </p:nvSpPr>
        <p:spPr>
          <a:xfrm>
            <a:off x="3275856" y="3455876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2" name="51 Rectángulo"/>
          <p:cNvSpPr/>
          <p:nvPr/>
        </p:nvSpPr>
        <p:spPr>
          <a:xfrm>
            <a:off x="1556048" y="3987792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3" name="52 Elipse"/>
          <p:cNvSpPr/>
          <p:nvPr/>
        </p:nvSpPr>
        <p:spPr>
          <a:xfrm>
            <a:off x="1700064" y="4095312"/>
            <a:ext cx="360040" cy="360040"/>
          </a:xfrm>
          <a:prstGeom prst="ellipse">
            <a:avLst/>
          </a:prstGeom>
          <a:solidFill>
            <a:schemeClr val="bg1">
              <a:lumMod val="75000"/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4" name="53 Rectángulo"/>
          <p:cNvSpPr/>
          <p:nvPr/>
        </p:nvSpPr>
        <p:spPr>
          <a:xfrm>
            <a:off x="2339752" y="399642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5" name="54 Elipse"/>
          <p:cNvSpPr/>
          <p:nvPr/>
        </p:nvSpPr>
        <p:spPr>
          <a:xfrm>
            <a:off x="2483768" y="4103948"/>
            <a:ext cx="360040" cy="36004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6" name="55 Rectángulo"/>
          <p:cNvSpPr/>
          <p:nvPr/>
        </p:nvSpPr>
        <p:spPr>
          <a:xfrm>
            <a:off x="3131840" y="399642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7" name="56 Elipse"/>
          <p:cNvSpPr/>
          <p:nvPr/>
        </p:nvSpPr>
        <p:spPr>
          <a:xfrm>
            <a:off x="3275856" y="4103948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8" name="57 Rectángulo"/>
          <p:cNvSpPr/>
          <p:nvPr/>
        </p:nvSpPr>
        <p:spPr>
          <a:xfrm>
            <a:off x="5652120" y="4263479"/>
            <a:ext cx="134447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altLang="es-AR" sz="2400" b="1" dirty="0"/>
              <a:t>c</a:t>
            </a:r>
            <a:r>
              <a:rPr lang="es-ES" altLang="es-AR" sz="2400" b="1" dirty="0" smtClean="0"/>
              <a:t>ol = 2</a:t>
            </a:r>
            <a:endParaRPr lang="es-AR" altLang="es-AR" sz="2400" dirty="0"/>
          </a:p>
        </p:txBody>
      </p:sp>
    </p:spTree>
    <p:extLst>
      <p:ext uri="{BB962C8B-B14F-4D97-AF65-F5344CB8AC3E}">
        <p14:creationId xmlns:p14="http://schemas.microsoft.com/office/powerpoint/2010/main" val="191844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47 Rectángulo"/>
          <p:cNvSpPr/>
          <p:nvPr/>
        </p:nvSpPr>
        <p:spPr>
          <a:xfrm>
            <a:off x="2339752" y="3348356"/>
            <a:ext cx="648072" cy="5760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52400" y="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err="1" smtClean="0"/>
              <a:t>Genericidad</a:t>
            </a:r>
            <a:endParaRPr lang="es-AR" sz="4000" b="1" dirty="0"/>
          </a:p>
        </p:txBody>
      </p:sp>
      <p:sp>
        <p:nvSpPr>
          <p:cNvPr id="6" name="5 Rectángulo"/>
          <p:cNvSpPr/>
          <p:nvPr/>
        </p:nvSpPr>
        <p:spPr>
          <a:xfrm>
            <a:off x="755576" y="140414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Elipse"/>
          <p:cNvSpPr/>
          <p:nvPr/>
        </p:nvSpPr>
        <p:spPr>
          <a:xfrm>
            <a:off x="899592" y="1511660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13 Rectángulo"/>
          <p:cNvSpPr/>
          <p:nvPr/>
        </p:nvSpPr>
        <p:spPr>
          <a:xfrm>
            <a:off x="763960" y="2036669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14 Elipse"/>
          <p:cNvSpPr/>
          <p:nvPr/>
        </p:nvSpPr>
        <p:spPr>
          <a:xfrm>
            <a:off x="907976" y="2144189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21 Rectángulo"/>
          <p:cNvSpPr/>
          <p:nvPr/>
        </p:nvSpPr>
        <p:spPr>
          <a:xfrm>
            <a:off x="763960" y="270028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3" name="22 Elipse"/>
          <p:cNvSpPr/>
          <p:nvPr/>
        </p:nvSpPr>
        <p:spPr>
          <a:xfrm>
            <a:off x="907976" y="2807804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0" name="29 Rectángulo"/>
          <p:cNvSpPr/>
          <p:nvPr/>
        </p:nvSpPr>
        <p:spPr>
          <a:xfrm>
            <a:off x="755576" y="3348356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30 Elipse"/>
          <p:cNvSpPr/>
          <p:nvPr/>
        </p:nvSpPr>
        <p:spPr>
          <a:xfrm>
            <a:off x="899592" y="3455876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8" name="37 Rectángulo"/>
          <p:cNvSpPr/>
          <p:nvPr/>
        </p:nvSpPr>
        <p:spPr>
          <a:xfrm>
            <a:off x="755576" y="399642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9" name="38 Elipse"/>
          <p:cNvSpPr/>
          <p:nvPr/>
        </p:nvSpPr>
        <p:spPr>
          <a:xfrm>
            <a:off x="899592" y="410394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6" name="45 Rectángulo"/>
          <p:cNvSpPr/>
          <p:nvPr/>
        </p:nvSpPr>
        <p:spPr>
          <a:xfrm>
            <a:off x="995670" y="4765120"/>
            <a:ext cx="39296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altLang="es-AR" sz="2800" dirty="0" err="1" smtClean="0">
                <a:solidFill>
                  <a:srgbClr val="0070C0"/>
                </a:solidFill>
              </a:rPr>
              <a:t>invertirFilasAux</a:t>
            </a:r>
            <a:r>
              <a:rPr lang="es-AR" altLang="es-AR" sz="2800" dirty="0" smtClean="0">
                <a:solidFill>
                  <a:srgbClr val="0070C0"/>
                </a:solidFill>
              </a:rPr>
              <a:t>(f1,f2,col);</a:t>
            </a:r>
            <a:endParaRPr lang="es-AR" altLang="es-AR" sz="2800" dirty="0">
              <a:solidFill>
                <a:srgbClr val="0070C0"/>
              </a:solidFill>
            </a:endParaRPr>
          </a:p>
        </p:txBody>
      </p:sp>
      <p:sp>
        <p:nvSpPr>
          <p:cNvPr id="98" name="97 Rectángulo"/>
          <p:cNvSpPr/>
          <p:nvPr/>
        </p:nvSpPr>
        <p:spPr>
          <a:xfrm>
            <a:off x="4041311" y="1395504"/>
            <a:ext cx="31914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altLang="es-AR" sz="2800" b="1" dirty="0" smtClean="0"/>
              <a:t>Algoritmo Recursivo</a:t>
            </a:r>
            <a:endParaRPr lang="es-AR" altLang="es-AR" sz="2800" b="1" dirty="0"/>
          </a:p>
        </p:txBody>
      </p:sp>
      <p:sp>
        <p:nvSpPr>
          <p:cNvPr id="99" name="98 Rectángulo"/>
          <p:cNvSpPr/>
          <p:nvPr/>
        </p:nvSpPr>
        <p:spPr>
          <a:xfrm>
            <a:off x="4139952" y="1971568"/>
            <a:ext cx="40324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altLang="es-AR" sz="2400" b="1" dirty="0" smtClean="0"/>
              <a:t>Caso trivial </a:t>
            </a:r>
            <a:r>
              <a:rPr lang="es-ES" altLang="es-AR" sz="2400" dirty="0" smtClean="0"/>
              <a:t>si col es 0 </a:t>
            </a:r>
          </a:p>
          <a:p>
            <a:r>
              <a:rPr lang="es-ES" altLang="es-AR" sz="2400" dirty="0" smtClean="0">
                <a:solidFill>
                  <a:srgbClr val="FF0000"/>
                </a:solidFill>
              </a:rPr>
              <a:t>Intercambiar</a:t>
            </a:r>
            <a:r>
              <a:rPr lang="es-ES" altLang="es-AR" sz="2400" dirty="0" smtClean="0"/>
              <a:t> m[f1,0] y m[f2,0]</a:t>
            </a:r>
            <a:endParaRPr lang="es-AR" altLang="es-AR" sz="2400" dirty="0"/>
          </a:p>
        </p:txBody>
      </p:sp>
      <p:sp>
        <p:nvSpPr>
          <p:cNvPr id="2" name="1 Flecha derecha"/>
          <p:cNvSpPr/>
          <p:nvPr/>
        </p:nvSpPr>
        <p:spPr>
          <a:xfrm>
            <a:off x="251520" y="2202400"/>
            <a:ext cx="360040" cy="30182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7" name="46 Flecha derecha"/>
          <p:cNvSpPr/>
          <p:nvPr/>
        </p:nvSpPr>
        <p:spPr>
          <a:xfrm>
            <a:off x="251520" y="3541446"/>
            <a:ext cx="360040" cy="30182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18 Rectángulo"/>
          <p:cNvSpPr/>
          <p:nvPr/>
        </p:nvSpPr>
        <p:spPr>
          <a:xfrm>
            <a:off x="4139952" y="2860849"/>
            <a:ext cx="4608512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altLang="es-AR" sz="2400" b="1" dirty="0" smtClean="0"/>
              <a:t>Caso recursivo</a:t>
            </a:r>
          </a:p>
          <a:p>
            <a:r>
              <a:rPr lang="es-ES" altLang="es-AR" sz="2400" dirty="0">
                <a:solidFill>
                  <a:srgbClr val="FF0000"/>
                </a:solidFill>
              </a:rPr>
              <a:t>Intercambiar</a:t>
            </a:r>
            <a:r>
              <a:rPr lang="es-ES" altLang="es-AR" sz="2400" dirty="0"/>
              <a:t> </a:t>
            </a:r>
            <a:r>
              <a:rPr lang="es-ES" altLang="es-AR" sz="2400" dirty="0" smtClean="0"/>
              <a:t>m[f1,col] </a:t>
            </a:r>
            <a:r>
              <a:rPr lang="es-ES" altLang="es-AR" sz="2400" dirty="0"/>
              <a:t>y </a:t>
            </a:r>
            <a:r>
              <a:rPr lang="es-ES" altLang="es-AR" sz="2400" dirty="0" smtClean="0"/>
              <a:t>m[f2,col]</a:t>
            </a:r>
          </a:p>
          <a:p>
            <a:r>
              <a:rPr lang="es-ES" altLang="es-AR" sz="2400" dirty="0" err="1" smtClean="0"/>
              <a:t>invertirFilasAux</a:t>
            </a:r>
            <a:r>
              <a:rPr lang="es-ES" altLang="es-AR" sz="2400" dirty="0" smtClean="0"/>
              <a:t>(f1,f2,col-1)</a:t>
            </a:r>
            <a:endParaRPr lang="es-AR" altLang="es-AR" sz="2400" dirty="0"/>
          </a:p>
        </p:txBody>
      </p:sp>
      <p:sp>
        <p:nvSpPr>
          <p:cNvPr id="20" name="19 Rectángulo"/>
          <p:cNvSpPr/>
          <p:nvPr/>
        </p:nvSpPr>
        <p:spPr>
          <a:xfrm>
            <a:off x="1556048" y="139550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1" name="20 Elipse"/>
          <p:cNvSpPr/>
          <p:nvPr/>
        </p:nvSpPr>
        <p:spPr>
          <a:xfrm>
            <a:off x="1700064" y="1503024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23 Rectángulo"/>
          <p:cNvSpPr/>
          <p:nvPr/>
        </p:nvSpPr>
        <p:spPr>
          <a:xfrm>
            <a:off x="2339752" y="140414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24 Elipse"/>
          <p:cNvSpPr/>
          <p:nvPr/>
        </p:nvSpPr>
        <p:spPr>
          <a:xfrm>
            <a:off x="2483768" y="1511660"/>
            <a:ext cx="360040" cy="36004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FFFFFF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3131840" y="140414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7" name="26 Elipse"/>
          <p:cNvSpPr/>
          <p:nvPr/>
        </p:nvSpPr>
        <p:spPr>
          <a:xfrm>
            <a:off x="3275856" y="1511660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8" name="27 Rectángulo"/>
          <p:cNvSpPr/>
          <p:nvPr/>
        </p:nvSpPr>
        <p:spPr>
          <a:xfrm>
            <a:off x="1564432" y="2028033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9" name="28 Elipse"/>
          <p:cNvSpPr/>
          <p:nvPr/>
        </p:nvSpPr>
        <p:spPr>
          <a:xfrm>
            <a:off x="1708448" y="2135553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31 Rectángulo"/>
          <p:cNvSpPr/>
          <p:nvPr/>
        </p:nvSpPr>
        <p:spPr>
          <a:xfrm>
            <a:off x="2348136" y="2036669"/>
            <a:ext cx="648072" cy="5760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3" name="32 Elipse"/>
          <p:cNvSpPr/>
          <p:nvPr/>
        </p:nvSpPr>
        <p:spPr>
          <a:xfrm>
            <a:off x="2483768" y="3455634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4" name="33 Rectángulo"/>
          <p:cNvSpPr/>
          <p:nvPr/>
        </p:nvSpPr>
        <p:spPr>
          <a:xfrm>
            <a:off x="3140224" y="2036669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5" name="34 Elipse"/>
          <p:cNvSpPr/>
          <p:nvPr/>
        </p:nvSpPr>
        <p:spPr>
          <a:xfrm>
            <a:off x="3284240" y="2144189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6" name="35 Rectángulo"/>
          <p:cNvSpPr/>
          <p:nvPr/>
        </p:nvSpPr>
        <p:spPr>
          <a:xfrm>
            <a:off x="1564432" y="269164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7" name="36 Elipse"/>
          <p:cNvSpPr/>
          <p:nvPr/>
        </p:nvSpPr>
        <p:spPr>
          <a:xfrm>
            <a:off x="1708448" y="2799168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0" name="39 Rectángulo"/>
          <p:cNvSpPr/>
          <p:nvPr/>
        </p:nvSpPr>
        <p:spPr>
          <a:xfrm>
            <a:off x="2348136" y="270028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1" name="40 Elipse"/>
          <p:cNvSpPr/>
          <p:nvPr/>
        </p:nvSpPr>
        <p:spPr>
          <a:xfrm>
            <a:off x="2492152" y="2807804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2" name="41 Rectángulo"/>
          <p:cNvSpPr/>
          <p:nvPr/>
        </p:nvSpPr>
        <p:spPr>
          <a:xfrm>
            <a:off x="3140224" y="270028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3" name="42 Elipse"/>
          <p:cNvSpPr/>
          <p:nvPr/>
        </p:nvSpPr>
        <p:spPr>
          <a:xfrm>
            <a:off x="3284240" y="2807804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4" name="43 Rectángulo"/>
          <p:cNvSpPr/>
          <p:nvPr/>
        </p:nvSpPr>
        <p:spPr>
          <a:xfrm>
            <a:off x="1556048" y="333972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5" name="44 Elipse"/>
          <p:cNvSpPr/>
          <p:nvPr/>
        </p:nvSpPr>
        <p:spPr>
          <a:xfrm>
            <a:off x="1700064" y="3447240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9" name="48 Elipse"/>
          <p:cNvSpPr/>
          <p:nvPr/>
        </p:nvSpPr>
        <p:spPr>
          <a:xfrm>
            <a:off x="2512660" y="2144189"/>
            <a:ext cx="360040" cy="36004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0" name="49 Rectángulo"/>
          <p:cNvSpPr/>
          <p:nvPr/>
        </p:nvSpPr>
        <p:spPr>
          <a:xfrm>
            <a:off x="3131840" y="3348356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1" name="50 Elipse"/>
          <p:cNvSpPr/>
          <p:nvPr/>
        </p:nvSpPr>
        <p:spPr>
          <a:xfrm>
            <a:off x="3275856" y="3455876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2" name="51 Rectángulo"/>
          <p:cNvSpPr/>
          <p:nvPr/>
        </p:nvSpPr>
        <p:spPr>
          <a:xfrm>
            <a:off x="1556048" y="3987792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3" name="52 Elipse"/>
          <p:cNvSpPr/>
          <p:nvPr/>
        </p:nvSpPr>
        <p:spPr>
          <a:xfrm>
            <a:off x="1700064" y="4095312"/>
            <a:ext cx="360040" cy="360040"/>
          </a:xfrm>
          <a:prstGeom prst="ellipse">
            <a:avLst/>
          </a:prstGeom>
          <a:solidFill>
            <a:schemeClr val="bg1">
              <a:lumMod val="75000"/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4" name="53 Rectángulo"/>
          <p:cNvSpPr/>
          <p:nvPr/>
        </p:nvSpPr>
        <p:spPr>
          <a:xfrm>
            <a:off x="2339752" y="399642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5" name="54 Elipse"/>
          <p:cNvSpPr/>
          <p:nvPr/>
        </p:nvSpPr>
        <p:spPr>
          <a:xfrm>
            <a:off x="2483768" y="4103948"/>
            <a:ext cx="360040" cy="36004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6" name="55 Rectángulo"/>
          <p:cNvSpPr/>
          <p:nvPr/>
        </p:nvSpPr>
        <p:spPr>
          <a:xfrm>
            <a:off x="3131840" y="399642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7" name="56 Elipse"/>
          <p:cNvSpPr/>
          <p:nvPr/>
        </p:nvSpPr>
        <p:spPr>
          <a:xfrm>
            <a:off x="3275856" y="4103948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8" name="57 Rectángulo"/>
          <p:cNvSpPr/>
          <p:nvPr/>
        </p:nvSpPr>
        <p:spPr>
          <a:xfrm>
            <a:off x="5652120" y="4263479"/>
            <a:ext cx="134447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altLang="es-AR" sz="2400" b="1" dirty="0"/>
              <a:t>c</a:t>
            </a:r>
            <a:r>
              <a:rPr lang="es-ES" altLang="es-AR" sz="2400" b="1" dirty="0" smtClean="0"/>
              <a:t>ol = 2</a:t>
            </a:r>
            <a:endParaRPr lang="es-AR" altLang="es-AR" sz="2400" dirty="0"/>
          </a:p>
        </p:txBody>
      </p:sp>
    </p:spTree>
    <p:extLst>
      <p:ext uri="{BB962C8B-B14F-4D97-AF65-F5344CB8AC3E}">
        <p14:creationId xmlns:p14="http://schemas.microsoft.com/office/powerpoint/2010/main" val="69523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564432" y="2028033"/>
            <a:ext cx="648072" cy="5760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4" name="43 Rectángulo"/>
          <p:cNvSpPr/>
          <p:nvPr/>
        </p:nvSpPr>
        <p:spPr>
          <a:xfrm>
            <a:off x="1556048" y="3339720"/>
            <a:ext cx="648072" cy="5760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8" name="47 Rectángulo"/>
          <p:cNvSpPr/>
          <p:nvPr/>
        </p:nvSpPr>
        <p:spPr>
          <a:xfrm>
            <a:off x="2339752" y="3348356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52400" y="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err="1" smtClean="0"/>
              <a:t>Genericidad</a:t>
            </a:r>
            <a:endParaRPr lang="es-AR" sz="4000" b="1" dirty="0"/>
          </a:p>
        </p:txBody>
      </p:sp>
      <p:sp>
        <p:nvSpPr>
          <p:cNvPr id="6" name="5 Rectángulo"/>
          <p:cNvSpPr/>
          <p:nvPr/>
        </p:nvSpPr>
        <p:spPr>
          <a:xfrm>
            <a:off x="755576" y="140414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Elipse"/>
          <p:cNvSpPr/>
          <p:nvPr/>
        </p:nvSpPr>
        <p:spPr>
          <a:xfrm>
            <a:off x="899592" y="1511660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13 Rectángulo"/>
          <p:cNvSpPr/>
          <p:nvPr/>
        </p:nvSpPr>
        <p:spPr>
          <a:xfrm>
            <a:off x="763960" y="2036669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14 Elipse"/>
          <p:cNvSpPr/>
          <p:nvPr/>
        </p:nvSpPr>
        <p:spPr>
          <a:xfrm>
            <a:off x="907976" y="2144189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21 Rectángulo"/>
          <p:cNvSpPr/>
          <p:nvPr/>
        </p:nvSpPr>
        <p:spPr>
          <a:xfrm>
            <a:off x="763960" y="270028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3" name="22 Elipse"/>
          <p:cNvSpPr/>
          <p:nvPr/>
        </p:nvSpPr>
        <p:spPr>
          <a:xfrm>
            <a:off x="907976" y="2807804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0" name="29 Rectángulo"/>
          <p:cNvSpPr/>
          <p:nvPr/>
        </p:nvSpPr>
        <p:spPr>
          <a:xfrm>
            <a:off x="755576" y="3348356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30 Elipse"/>
          <p:cNvSpPr/>
          <p:nvPr/>
        </p:nvSpPr>
        <p:spPr>
          <a:xfrm>
            <a:off x="899592" y="3455876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8" name="37 Rectángulo"/>
          <p:cNvSpPr/>
          <p:nvPr/>
        </p:nvSpPr>
        <p:spPr>
          <a:xfrm>
            <a:off x="755576" y="399642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9" name="38 Elipse"/>
          <p:cNvSpPr/>
          <p:nvPr/>
        </p:nvSpPr>
        <p:spPr>
          <a:xfrm>
            <a:off x="899592" y="410394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6" name="45 Rectángulo"/>
          <p:cNvSpPr/>
          <p:nvPr/>
        </p:nvSpPr>
        <p:spPr>
          <a:xfrm>
            <a:off x="995670" y="4765120"/>
            <a:ext cx="39296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altLang="es-AR" sz="2800" dirty="0" err="1" smtClean="0">
                <a:solidFill>
                  <a:srgbClr val="0070C0"/>
                </a:solidFill>
              </a:rPr>
              <a:t>invertirFilasAux</a:t>
            </a:r>
            <a:r>
              <a:rPr lang="es-AR" altLang="es-AR" sz="2800" dirty="0" smtClean="0">
                <a:solidFill>
                  <a:srgbClr val="0070C0"/>
                </a:solidFill>
              </a:rPr>
              <a:t>(f1,f2,col);</a:t>
            </a:r>
            <a:endParaRPr lang="es-AR" altLang="es-AR" sz="2800" dirty="0">
              <a:solidFill>
                <a:srgbClr val="0070C0"/>
              </a:solidFill>
            </a:endParaRPr>
          </a:p>
        </p:txBody>
      </p:sp>
      <p:sp>
        <p:nvSpPr>
          <p:cNvPr id="98" name="97 Rectángulo"/>
          <p:cNvSpPr/>
          <p:nvPr/>
        </p:nvSpPr>
        <p:spPr>
          <a:xfrm>
            <a:off x="4041311" y="1395504"/>
            <a:ext cx="31914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altLang="es-AR" sz="2800" b="1" dirty="0" smtClean="0"/>
              <a:t>Algoritmo Recursivo</a:t>
            </a:r>
            <a:endParaRPr lang="es-AR" altLang="es-AR" sz="2800" b="1" dirty="0"/>
          </a:p>
        </p:txBody>
      </p:sp>
      <p:sp>
        <p:nvSpPr>
          <p:cNvPr id="99" name="98 Rectángulo"/>
          <p:cNvSpPr/>
          <p:nvPr/>
        </p:nvSpPr>
        <p:spPr>
          <a:xfrm>
            <a:off x="4139952" y="1971568"/>
            <a:ext cx="40324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altLang="es-AR" sz="2400" b="1" dirty="0" smtClean="0"/>
              <a:t>Caso trivial </a:t>
            </a:r>
            <a:r>
              <a:rPr lang="es-ES" altLang="es-AR" sz="2400" dirty="0" smtClean="0"/>
              <a:t>si col es 0 </a:t>
            </a:r>
          </a:p>
          <a:p>
            <a:r>
              <a:rPr lang="es-ES" altLang="es-AR" sz="2400" dirty="0" smtClean="0">
                <a:solidFill>
                  <a:srgbClr val="FF0000"/>
                </a:solidFill>
              </a:rPr>
              <a:t>Intercambiar</a:t>
            </a:r>
            <a:r>
              <a:rPr lang="es-ES" altLang="es-AR" sz="2400" dirty="0" smtClean="0"/>
              <a:t> m[f1,0] y m[f2,0]</a:t>
            </a:r>
            <a:endParaRPr lang="es-AR" altLang="es-AR" sz="2400" dirty="0"/>
          </a:p>
        </p:txBody>
      </p:sp>
      <p:sp>
        <p:nvSpPr>
          <p:cNvPr id="2" name="1 Flecha derecha"/>
          <p:cNvSpPr/>
          <p:nvPr/>
        </p:nvSpPr>
        <p:spPr>
          <a:xfrm>
            <a:off x="251520" y="2202400"/>
            <a:ext cx="360040" cy="30182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7" name="46 Flecha derecha"/>
          <p:cNvSpPr/>
          <p:nvPr/>
        </p:nvSpPr>
        <p:spPr>
          <a:xfrm>
            <a:off x="251520" y="3541446"/>
            <a:ext cx="360040" cy="30182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18 Rectángulo"/>
          <p:cNvSpPr/>
          <p:nvPr/>
        </p:nvSpPr>
        <p:spPr>
          <a:xfrm>
            <a:off x="4139952" y="2860849"/>
            <a:ext cx="4608512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altLang="es-AR" sz="2400" b="1" dirty="0" smtClean="0"/>
              <a:t>Caso recursivo</a:t>
            </a:r>
          </a:p>
          <a:p>
            <a:r>
              <a:rPr lang="es-ES" altLang="es-AR" sz="2400" dirty="0">
                <a:solidFill>
                  <a:srgbClr val="FF0000"/>
                </a:solidFill>
              </a:rPr>
              <a:t>Intercambiar</a:t>
            </a:r>
            <a:r>
              <a:rPr lang="es-ES" altLang="es-AR" sz="2400" dirty="0"/>
              <a:t> </a:t>
            </a:r>
            <a:r>
              <a:rPr lang="es-ES" altLang="es-AR" sz="2400" dirty="0" smtClean="0"/>
              <a:t>m[f1,col] </a:t>
            </a:r>
            <a:r>
              <a:rPr lang="es-ES" altLang="es-AR" sz="2400" dirty="0"/>
              <a:t>y </a:t>
            </a:r>
            <a:r>
              <a:rPr lang="es-ES" altLang="es-AR" sz="2400" dirty="0" smtClean="0"/>
              <a:t>m[f2,col]</a:t>
            </a:r>
          </a:p>
          <a:p>
            <a:r>
              <a:rPr lang="es-ES" altLang="es-AR" sz="2400" dirty="0" err="1" smtClean="0"/>
              <a:t>invertirFilasAux</a:t>
            </a:r>
            <a:r>
              <a:rPr lang="es-ES" altLang="es-AR" sz="2400" dirty="0" smtClean="0"/>
              <a:t>(f1,f2,col-1)</a:t>
            </a:r>
            <a:endParaRPr lang="es-AR" altLang="es-AR" sz="2400" dirty="0"/>
          </a:p>
        </p:txBody>
      </p:sp>
      <p:sp>
        <p:nvSpPr>
          <p:cNvPr id="20" name="19 Rectángulo"/>
          <p:cNvSpPr/>
          <p:nvPr/>
        </p:nvSpPr>
        <p:spPr>
          <a:xfrm>
            <a:off x="1556048" y="139550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1" name="20 Elipse"/>
          <p:cNvSpPr/>
          <p:nvPr/>
        </p:nvSpPr>
        <p:spPr>
          <a:xfrm>
            <a:off x="1700064" y="1503024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23 Rectángulo"/>
          <p:cNvSpPr/>
          <p:nvPr/>
        </p:nvSpPr>
        <p:spPr>
          <a:xfrm>
            <a:off x="2339752" y="140414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24 Elipse"/>
          <p:cNvSpPr/>
          <p:nvPr/>
        </p:nvSpPr>
        <p:spPr>
          <a:xfrm>
            <a:off x="2483768" y="1511660"/>
            <a:ext cx="360040" cy="36004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FFFFFF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3131840" y="140414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7" name="26 Elipse"/>
          <p:cNvSpPr/>
          <p:nvPr/>
        </p:nvSpPr>
        <p:spPr>
          <a:xfrm>
            <a:off x="3275856" y="1511660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9" name="28 Elipse"/>
          <p:cNvSpPr/>
          <p:nvPr/>
        </p:nvSpPr>
        <p:spPr>
          <a:xfrm>
            <a:off x="1682300" y="2136045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31 Rectángulo"/>
          <p:cNvSpPr/>
          <p:nvPr/>
        </p:nvSpPr>
        <p:spPr>
          <a:xfrm>
            <a:off x="2348136" y="2036669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3" name="32 Elipse"/>
          <p:cNvSpPr/>
          <p:nvPr/>
        </p:nvSpPr>
        <p:spPr>
          <a:xfrm>
            <a:off x="2483768" y="3455634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4" name="33 Rectángulo"/>
          <p:cNvSpPr/>
          <p:nvPr/>
        </p:nvSpPr>
        <p:spPr>
          <a:xfrm>
            <a:off x="3140224" y="2036669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5" name="34 Elipse"/>
          <p:cNvSpPr/>
          <p:nvPr/>
        </p:nvSpPr>
        <p:spPr>
          <a:xfrm>
            <a:off x="3284240" y="2144189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6" name="35 Rectángulo"/>
          <p:cNvSpPr/>
          <p:nvPr/>
        </p:nvSpPr>
        <p:spPr>
          <a:xfrm>
            <a:off x="1564432" y="269164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7" name="36 Elipse"/>
          <p:cNvSpPr/>
          <p:nvPr/>
        </p:nvSpPr>
        <p:spPr>
          <a:xfrm>
            <a:off x="1708448" y="2799168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0" name="39 Rectángulo"/>
          <p:cNvSpPr/>
          <p:nvPr/>
        </p:nvSpPr>
        <p:spPr>
          <a:xfrm>
            <a:off x="2348136" y="270028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1" name="40 Elipse"/>
          <p:cNvSpPr/>
          <p:nvPr/>
        </p:nvSpPr>
        <p:spPr>
          <a:xfrm>
            <a:off x="2492152" y="2807804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2" name="41 Rectángulo"/>
          <p:cNvSpPr/>
          <p:nvPr/>
        </p:nvSpPr>
        <p:spPr>
          <a:xfrm>
            <a:off x="3140224" y="270028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3" name="42 Elipse"/>
          <p:cNvSpPr/>
          <p:nvPr/>
        </p:nvSpPr>
        <p:spPr>
          <a:xfrm>
            <a:off x="3284240" y="2807804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5" name="44 Elipse"/>
          <p:cNvSpPr/>
          <p:nvPr/>
        </p:nvSpPr>
        <p:spPr>
          <a:xfrm>
            <a:off x="1700064" y="344773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9" name="48 Elipse"/>
          <p:cNvSpPr/>
          <p:nvPr/>
        </p:nvSpPr>
        <p:spPr>
          <a:xfrm>
            <a:off x="2512660" y="2144189"/>
            <a:ext cx="360040" cy="36004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0" name="49 Rectángulo"/>
          <p:cNvSpPr/>
          <p:nvPr/>
        </p:nvSpPr>
        <p:spPr>
          <a:xfrm>
            <a:off x="3131840" y="3348356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1" name="50 Elipse"/>
          <p:cNvSpPr/>
          <p:nvPr/>
        </p:nvSpPr>
        <p:spPr>
          <a:xfrm>
            <a:off x="3275856" y="3455876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2" name="51 Rectángulo"/>
          <p:cNvSpPr/>
          <p:nvPr/>
        </p:nvSpPr>
        <p:spPr>
          <a:xfrm>
            <a:off x="1556048" y="3987792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3" name="52 Elipse"/>
          <p:cNvSpPr/>
          <p:nvPr/>
        </p:nvSpPr>
        <p:spPr>
          <a:xfrm>
            <a:off x="1700064" y="4095312"/>
            <a:ext cx="360040" cy="360040"/>
          </a:xfrm>
          <a:prstGeom prst="ellipse">
            <a:avLst/>
          </a:prstGeom>
          <a:solidFill>
            <a:schemeClr val="bg1">
              <a:lumMod val="75000"/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4" name="53 Rectángulo"/>
          <p:cNvSpPr/>
          <p:nvPr/>
        </p:nvSpPr>
        <p:spPr>
          <a:xfrm>
            <a:off x="2339752" y="399642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5" name="54 Elipse"/>
          <p:cNvSpPr/>
          <p:nvPr/>
        </p:nvSpPr>
        <p:spPr>
          <a:xfrm>
            <a:off x="2483768" y="4103948"/>
            <a:ext cx="360040" cy="36004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6" name="55 Rectángulo"/>
          <p:cNvSpPr/>
          <p:nvPr/>
        </p:nvSpPr>
        <p:spPr>
          <a:xfrm>
            <a:off x="3131840" y="399642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7" name="56 Elipse"/>
          <p:cNvSpPr/>
          <p:nvPr/>
        </p:nvSpPr>
        <p:spPr>
          <a:xfrm>
            <a:off x="3275856" y="4103948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8" name="57 Rectángulo"/>
          <p:cNvSpPr/>
          <p:nvPr/>
        </p:nvSpPr>
        <p:spPr>
          <a:xfrm>
            <a:off x="5652120" y="4263479"/>
            <a:ext cx="134447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altLang="es-AR" sz="2400" b="1" dirty="0"/>
              <a:t>c</a:t>
            </a:r>
            <a:r>
              <a:rPr lang="es-ES" altLang="es-AR" sz="2400" b="1" dirty="0" smtClean="0"/>
              <a:t>ol = 1</a:t>
            </a:r>
            <a:endParaRPr lang="es-AR" altLang="es-AR" sz="2400" dirty="0"/>
          </a:p>
        </p:txBody>
      </p:sp>
    </p:spTree>
    <p:extLst>
      <p:ext uri="{BB962C8B-B14F-4D97-AF65-F5344CB8AC3E}">
        <p14:creationId xmlns:p14="http://schemas.microsoft.com/office/powerpoint/2010/main" val="426767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564432" y="2028033"/>
            <a:ext cx="648072" cy="5760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4" name="43 Rectángulo"/>
          <p:cNvSpPr/>
          <p:nvPr/>
        </p:nvSpPr>
        <p:spPr>
          <a:xfrm>
            <a:off x="1556048" y="3339720"/>
            <a:ext cx="648072" cy="5760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8" name="47 Rectángulo"/>
          <p:cNvSpPr/>
          <p:nvPr/>
        </p:nvSpPr>
        <p:spPr>
          <a:xfrm>
            <a:off x="2339752" y="3348356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52400" y="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err="1" smtClean="0"/>
              <a:t>Genericidad</a:t>
            </a:r>
            <a:endParaRPr lang="es-AR" sz="4000" b="1" dirty="0"/>
          </a:p>
        </p:txBody>
      </p:sp>
      <p:sp>
        <p:nvSpPr>
          <p:cNvPr id="6" name="5 Rectángulo"/>
          <p:cNvSpPr/>
          <p:nvPr/>
        </p:nvSpPr>
        <p:spPr>
          <a:xfrm>
            <a:off x="755576" y="140414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Elipse"/>
          <p:cNvSpPr/>
          <p:nvPr/>
        </p:nvSpPr>
        <p:spPr>
          <a:xfrm>
            <a:off x="899592" y="1511660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13 Rectángulo"/>
          <p:cNvSpPr/>
          <p:nvPr/>
        </p:nvSpPr>
        <p:spPr>
          <a:xfrm>
            <a:off x="763960" y="2036669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14 Elipse"/>
          <p:cNvSpPr/>
          <p:nvPr/>
        </p:nvSpPr>
        <p:spPr>
          <a:xfrm>
            <a:off x="907976" y="2144189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21 Rectángulo"/>
          <p:cNvSpPr/>
          <p:nvPr/>
        </p:nvSpPr>
        <p:spPr>
          <a:xfrm>
            <a:off x="763960" y="270028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3" name="22 Elipse"/>
          <p:cNvSpPr/>
          <p:nvPr/>
        </p:nvSpPr>
        <p:spPr>
          <a:xfrm>
            <a:off x="907976" y="2807804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0" name="29 Rectángulo"/>
          <p:cNvSpPr/>
          <p:nvPr/>
        </p:nvSpPr>
        <p:spPr>
          <a:xfrm>
            <a:off x="755576" y="3348356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30 Elipse"/>
          <p:cNvSpPr/>
          <p:nvPr/>
        </p:nvSpPr>
        <p:spPr>
          <a:xfrm>
            <a:off x="899592" y="3455876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8" name="37 Rectángulo"/>
          <p:cNvSpPr/>
          <p:nvPr/>
        </p:nvSpPr>
        <p:spPr>
          <a:xfrm>
            <a:off x="755576" y="399642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9" name="38 Elipse"/>
          <p:cNvSpPr/>
          <p:nvPr/>
        </p:nvSpPr>
        <p:spPr>
          <a:xfrm>
            <a:off x="899592" y="410394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6" name="45 Rectángulo"/>
          <p:cNvSpPr/>
          <p:nvPr/>
        </p:nvSpPr>
        <p:spPr>
          <a:xfrm>
            <a:off x="995670" y="4765120"/>
            <a:ext cx="39296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altLang="es-AR" sz="2800" dirty="0" err="1" smtClean="0">
                <a:solidFill>
                  <a:srgbClr val="0070C0"/>
                </a:solidFill>
              </a:rPr>
              <a:t>invertirFilasAux</a:t>
            </a:r>
            <a:r>
              <a:rPr lang="es-AR" altLang="es-AR" sz="2800" dirty="0" smtClean="0">
                <a:solidFill>
                  <a:srgbClr val="0070C0"/>
                </a:solidFill>
              </a:rPr>
              <a:t>(f1,f2,col);</a:t>
            </a:r>
            <a:endParaRPr lang="es-AR" altLang="es-AR" sz="2800" dirty="0">
              <a:solidFill>
                <a:srgbClr val="0070C0"/>
              </a:solidFill>
            </a:endParaRPr>
          </a:p>
        </p:txBody>
      </p:sp>
      <p:sp>
        <p:nvSpPr>
          <p:cNvPr id="98" name="97 Rectángulo"/>
          <p:cNvSpPr/>
          <p:nvPr/>
        </p:nvSpPr>
        <p:spPr>
          <a:xfrm>
            <a:off x="4041311" y="1395504"/>
            <a:ext cx="31914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altLang="es-AR" sz="2800" b="1" dirty="0" smtClean="0"/>
              <a:t>Algoritmo Recursivo</a:t>
            </a:r>
            <a:endParaRPr lang="es-AR" altLang="es-AR" sz="2800" b="1" dirty="0"/>
          </a:p>
        </p:txBody>
      </p:sp>
      <p:sp>
        <p:nvSpPr>
          <p:cNvPr id="99" name="98 Rectángulo"/>
          <p:cNvSpPr/>
          <p:nvPr/>
        </p:nvSpPr>
        <p:spPr>
          <a:xfrm>
            <a:off x="4139952" y="1971568"/>
            <a:ext cx="40324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altLang="es-AR" sz="2400" b="1" dirty="0" smtClean="0"/>
              <a:t>Caso trivial </a:t>
            </a:r>
            <a:r>
              <a:rPr lang="es-ES" altLang="es-AR" sz="2400" dirty="0" smtClean="0"/>
              <a:t>si col es 0 </a:t>
            </a:r>
          </a:p>
          <a:p>
            <a:r>
              <a:rPr lang="es-ES" altLang="es-AR" sz="2400" dirty="0" smtClean="0">
                <a:solidFill>
                  <a:srgbClr val="FF0000"/>
                </a:solidFill>
              </a:rPr>
              <a:t>Intercambiar</a:t>
            </a:r>
            <a:r>
              <a:rPr lang="es-ES" altLang="es-AR" sz="2400" dirty="0" smtClean="0"/>
              <a:t> m[f1,0] y m[f2,0]</a:t>
            </a:r>
            <a:endParaRPr lang="es-AR" altLang="es-AR" sz="2400" dirty="0"/>
          </a:p>
        </p:txBody>
      </p:sp>
      <p:sp>
        <p:nvSpPr>
          <p:cNvPr id="2" name="1 Flecha derecha"/>
          <p:cNvSpPr/>
          <p:nvPr/>
        </p:nvSpPr>
        <p:spPr>
          <a:xfrm>
            <a:off x="251520" y="2202400"/>
            <a:ext cx="360040" cy="30182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7" name="46 Flecha derecha"/>
          <p:cNvSpPr/>
          <p:nvPr/>
        </p:nvSpPr>
        <p:spPr>
          <a:xfrm>
            <a:off x="251520" y="3541446"/>
            <a:ext cx="360040" cy="30182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18 Rectángulo"/>
          <p:cNvSpPr/>
          <p:nvPr/>
        </p:nvSpPr>
        <p:spPr>
          <a:xfrm>
            <a:off x="4139952" y="2860849"/>
            <a:ext cx="4608512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altLang="es-AR" sz="2400" b="1" dirty="0" smtClean="0"/>
              <a:t>Caso recursivo</a:t>
            </a:r>
          </a:p>
          <a:p>
            <a:r>
              <a:rPr lang="es-ES" altLang="es-AR" sz="2400" dirty="0">
                <a:solidFill>
                  <a:srgbClr val="FF0000"/>
                </a:solidFill>
              </a:rPr>
              <a:t>Intercambiar</a:t>
            </a:r>
            <a:r>
              <a:rPr lang="es-ES" altLang="es-AR" sz="2400" dirty="0"/>
              <a:t> </a:t>
            </a:r>
            <a:r>
              <a:rPr lang="es-ES" altLang="es-AR" sz="2400" dirty="0" smtClean="0"/>
              <a:t>m[f1,col] </a:t>
            </a:r>
            <a:r>
              <a:rPr lang="es-ES" altLang="es-AR" sz="2400" dirty="0"/>
              <a:t>y </a:t>
            </a:r>
            <a:r>
              <a:rPr lang="es-ES" altLang="es-AR" sz="2400" dirty="0" smtClean="0"/>
              <a:t>m[f2,col]</a:t>
            </a:r>
          </a:p>
          <a:p>
            <a:r>
              <a:rPr lang="es-ES" altLang="es-AR" sz="2400" dirty="0" err="1" smtClean="0"/>
              <a:t>invertirFilasAux</a:t>
            </a:r>
            <a:r>
              <a:rPr lang="es-ES" altLang="es-AR" sz="2400" dirty="0" smtClean="0"/>
              <a:t>(f1,f2,col-1)</a:t>
            </a:r>
            <a:endParaRPr lang="es-AR" altLang="es-AR" sz="2400" dirty="0"/>
          </a:p>
        </p:txBody>
      </p:sp>
      <p:sp>
        <p:nvSpPr>
          <p:cNvPr id="20" name="19 Rectángulo"/>
          <p:cNvSpPr/>
          <p:nvPr/>
        </p:nvSpPr>
        <p:spPr>
          <a:xfrm>
            <a:off x="1556048" y="139550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1" name="20 Elipse"/>
          <p:cNvSpPr/>
          <p:nvPr/>
        </p:nvSpPr>
        <p:spPr>
          <a:xfrm>
            <a:off x="1700064" y="1503024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23 Rectángulo"/>
          <p:cNvSpPr/>
          <p:nvPr/>
        </p:nvSpPr>
        <p:spPr>
          <a:xfrm>
            <a:off x="2339752" y="140414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24 Elipse"/>
          <p:cNvSpPr/>
          <p:nvPr/>
        </p:nvSpPr>
        <p:spPr>
          <a:xfrm>
            <a:off x="2483768" y="1511660"/>
            <a:ext cx="360040" cy="36004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FFFFFF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3131840" y="140414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7" name="26 Elipse"/>
          <p:cNvSpPr/>
          <p:nvPr/>
        </p:nvSpPr>
        <p:spPr>
          <a:xfrm>
            <a:off x="3275856" y="1511660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9" name="28 Elipse"/>
          <p:cNvSpPr/>
          <p:nvPr/>
        </p:nvSpPr>
        <p:spPr>
          <a:xfrm>
            <a:off x="1708448" y="3447732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31 Rectángulo"/>
          <p:cNvSpPr/>
          <p:nvPr/>
        </p:nvSpPr>
        <p:spPr>
          <a:xfrm>
            <a:off x="2348136" y="2036669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3" name="32 Elipse"/>
          <p:cNvSpPr/>
          <p:nvPr/>
        </p:nvSpPr>
        <p:spPr>
          <a:xfrm>
            <a:off x="2483768" y="3455634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4" name="33 Rectángulo"/>
          <p:cNvSpPr/>
          <p:nvPr/>
        </p:nvSpPr>
        <p:spPr>
          <a:xfrm>
            <a:off x="3140224" y="2036669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5" name="34 Elipse"/>
          <p:cNvSpPr/>
          <p:nvPr/>
        </p:nvSpPr>
        <p:spPr>
          <a:xfrm>
            <a:off x="3284240" y="2144189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6" name="35 Rectángulo"/>
          <p:cNvSpPr/>
          <p:nvPr/>
        </p:nvSpPr>
        <p:spPr>
          <a:xfrm>
            <a:off x="1564432" y="269164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7" name="36 Elipse"/>
          <p:cNvSpPr/>
          <p:nvPr/>
        </p:nvSpPr>
        <p:spPr>
          <a:xfrm>
            <a:off x="1708448" y="2799168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0" name="39 Rectángulo"/>
          <p:cNvSpPr/>
          <p:nvPr/>
        </p:nvSpPr>
        <p:spPr>
          <a:xfrm>
            <a:off x="2348136" y="270028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1" name="40 Elipse"/>
          <p:cNvSpPr/>
          <p:nvPr/>
        </p:nvSpPr>
        <p:spPr>
          <a:xfrm>
            <a:off x="2492152" y="2807804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2" name="41 Rectángulo"/>
          <p:cNvSpPr/>
          <p:nvPr/>
        </p:nvSpPr>
        <p:spPr>
          <a:xfrm>
            <a:off x="3140224" y="270028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3" name="42 Elipse"/>
          <p:cNvSpPr/>
          <p:nvPr/>
        </p:nvSpPr>
        <p:spPr>
          <a:xfrm>
            <a:off x="3284240" y="2807804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5" name="44 Elipse"/>
          <p:cNvSpPr/>
          <p:nvPr/>
        </p:nvSpPr>
        <p:spPr>
          <a:xfrm>
            <a:off x="1719784" y="2136045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9" name="48 Elipse"/>
          <p:cNvSpPr/>
          <p:nvPr/>
        </p:nvSpPr>
        <p:spPr>
          <a:xfrm>
            <a:off x="2512660" y="2144189"/>
            <a:ext cx="360040" cy="36004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0" name="49 Rectángulo"/>
          <p:cNvSpPr/>
          <p:nvPr/>
        </p:nvSpPr>
        <p:spPr>
          <a:xfrm>
            <a:off x="3131840" y="3348356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1" name="50 Elipse"/>
          <p:cNvSpPr/>
          <p:nvPr/>
        </p:nvSpPr>
        <p:spPr>
          <a:xfrm>
            <a:off x="3275856" y="3455876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2" name="51 Rectángulo"/>
          <p:cNvSpPr/>
          <p:nvPr/>
        </p:nvSpPr>
        <p:spPr>
          <a:xfrm>
            <a:off x="1556048" y="3987792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3" name="52 Elipse"/>
          <p:cNvSpPr/>
          <p:nvPr/>
        </p:nvSpPr>
        <p:spPr>
          <a:xfrm>
            <a:off x="1700064" y="4095312"/>
            <a:ext cx="360040" cy="360040"/>
          </a:xfrm>
          <a:prstGeom prst="ellipse">
            <a:avLst/>
          </a:prstGeom>
          <a:solidFill>
            <a:schemeClr val="bg1">
              <a:lumMod val="75000"/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4" name="53 Rectángulo"/>
          <p:cNvSpPr/>
          <p:nvPr/>
        </p:nvSpPr>
        <p:spPr>
          <a:xfrm>
            <a:off x="2339752" y="399642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5" name="54 Elipse"/>
          <p:cNvSpPr/>
          <p:nvPr/>
        </p:nvSpPr>
        <p:spPr>
          <a:xfrm>
            <a:off x="2483768" y="4103948"/>
            <a:ext cx="360040" cy="36004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6" name="55 Rectángulo"/>
          <p:cNvSpPr/>
          <p:nvPr/>
        </p:nvSpPr>
        <p:spPr>
          <a:xfrm>
            <a:off x="3131840" y="399642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7" name="56 Elipse"/>
          <p:cNvSpPr/>
          <p:nvPr/>
        </p:nvSpPr>
        <p:spPr>
          <a:xfrm>
            <a:off x="3275856" y="4103948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8" name="57 Rectángulo"/>
          <p:cNvSpPr/>
          <p:nvPr/>
        </p:nvSpPr>
        <p:spPr>
          <a:xfrm>
            <a:off x="5652120" y="4263479"/>
            <a:ext cx="134447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altLang="es-AR" sz="2400" b="1" dirty="0"/>
              <a:t>c</a:t>
            </a:r>
            <a:r>
              <a:rPr lang="es-ES" altLang="es-AR" sz="2400" b="1" dirty="0" smtClean="0"/>
              <a:t>ol = 1</a:t>
            </a:r>
            <a:endParaRPr lang="es-AR" altLang="es-AR" sz="2400" dirty="0"/>
          </a:p>
        </p:txBody>
      </p:sp>
    </p:spTree>
    <p:extLst>
      <p:ext uri="{BB962C8B-B14F-4D97-AF65-F5344CB8AC3E}">
        <p14:creationId xmlns:p14="http://schemas.microsoft.com/office/powerpoint/2010/main" val="125220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Rectángulo"/>
          <p:cNvSpPr/>
          <p:nvPr/>
        </p:nvSpPr>
        <p:spPr>
          <a:xfrm>
            <a:off x="755576" y="3348356"/>
            <a:ext cx="648072" cy="5760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8" name="27 Rectángulo"/>
          <p:cNvSpPr/>
          <p:nvPr/>
        </p:nvSpPr>
        <p:spPr>
          <a:xfrm>
            <a:off x="1564432" y="2028033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4" name="43 Rectángulo"/>
          <p:cNvSpPr/>
          <p:nvPr/>
        </p:nvSpPr>
        <p:spPr>
          <a:xfrm>
            <a:off x="1556048" y="333972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8" name="47 Rectángulo"/>
          <p:cNvSpPr/>
          <p:nvPr/>
        </p:nvSpPr>
        <p:spPr>
          <a:xfrm>
            <a:off x="2339752" y="3348356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52400" y="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err="1" smtClean="0"/>
              <a:t>Genericidad</a:t>
            </a:r>
            <a:endParaRPr lang="es-AR" sz="4000" b="1" dirty="0"/>
          </a:p>
        </p:txBody>
      </p:sp>
      <p:sp>
        <p:nvSpPr>
          <p:cNvPr id="6" name="5 Rectángulo"/>
          <p:cNvSpPr/>
          <p:nvPr/>
        </p:nvSpPr>
        <p:spPr>
          <a:xfrm>
            <a:off x="755576" y="140414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Elipse"/>
          <p:cNvSpPr/>
          <p:nvPr/>
        </p:nvSpPr>
        <p:spPr>
          <a:xfrm>
            <a:off x="899592" y="1511660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13 Rectángulo"/>
          <p:cNvSpPr/>
          <p:nvPr/>
        </p:nvSpPr>
        <p:spPr>
          <a:xfrm>
            <a:off x="763960" y="2036669"/>
            <a:ext cx="648072" cy="5760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14 Elipse"/>
          <p:cNvSpPr/>
          <p:nvPr/>
        </p:nvSpPr>
        <p:spPr>
          <a:xfrm>
            <a:off x="899592" y="2137505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21 Rectángulo"/>
          <p:cNvSpPr/>
          <p:nvPr/>
        </p:nvSpPr>
        <p:spPr>
          <a:xfrm>
            <a:off x="763960" y="270028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3" name="22 Elipse"/>
          <p:cNvSpPr/>
          <p:nvPr/>
        </p:nvSpPr>
        <p:spPr>
          <a:xfrm>
            <a:off x="907976" y="2807804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30 Elipse"/>
          <p:cNvSpPr/>
          <p:nvPr/>
        </p:nvSpPr>
        <p:spPr>
          <a:xfrm>
            <a:off x="907976" y="3474830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8" name="37 Rectángulo"/>
          <p:cNvSpPr/>
          <p:nvPr/>
        </p:nvSpPr>
        <p:spPr>
          <a:xfrm>
            <a:off x="755576" y="399642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9" name="38 Elipse"/>
          <p:cNvSpPr/>
          <p:nvPr/>
        </p:nvSpPr>
        <p:spPr>
          <a:xfrm>
            <a:off x="899592" y="410394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6" name="45 Rectángulo"/>
          <p:cNvSpPr/>
          <p:nvPr/>
        </p:nvSpPr>
        <p:spPr>
          <a:xfrm>
            <a:off x="995670" y="4765120"/>
            <a:ext cx="39296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altLang="es-AR" sz="2800" dirty="0" err="1" smtClean="0">
                <a:solidFill>
                  <a:srgbClr val="0070C0"/>
                </a:solidFill>
              </a:rPr>
              <a:t>invertirFilasAux</a:t>
            </a:r>
            <a:r>
              <a:rPr lang="es-AR" altLang="es-AR" sz="2800" dirty="0" smtClean="0">
                <a:solidFill>
                  <a:srgbClr val="0070C0"/>
                </a:solidFill>
              </a:rPr>
              <a:t>(f1,f2,col);</a:t>
            </a:r>
            <a:endParaRPr lang="es-AR" altLang="es-AR" sz="2800" dirty="0">
              <a:solidFill>
                <a:srgbClr val="0070C0"/>
              </a:solidFill>
            </a:endParaRPr>
          </a:p>
        </p:txBody>
      </p:sp>
      <p:sp>
        <p:nvSpPr>
          <p:cNvPr id="98" name="97 Rectángulo"/>
          <p:cNvSpPr/>
          <p:nvPr/>
        </p:nvSpPr>
        <p:spPr>
          <a:xfrm>
            <a:off x="4041311" y="1395504"/>
            <a:ext cx="31914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altLang="es-AR" sz="2800" b="1" dirty="0" smtClean="0"/>
              <a:t>Algoritmo Recursivo</a:t>
            </a:r>
            <a:endParaRPr lang="es-AR" altLang="es-AR" sz="2800" b="1" dirty="0"/>
          </a:p>
        </p:txBody>
      </p:sp>
      <p:sp>
        <p:nvSpPr>
          <p:cNvPr id="99" name="98 Rectángulo"/>
          <p:cNvSpPr/>
          <p:nvPr/>
        </p:nvSpPr>
        <p:spPr>
          <a:xfrm>
            <a:off x="4139952" y="1971568"/>
            <a:ext cx="4608512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altLang="es-AR" sz="2400" b="1" dirty="0" smtClean="0"/>
              <a:t>Caso trivial </a:t>
            </a:r>
            <a:r>
              <a:rPr lang="es-ES" altLang="es-AR" sz="2400" dirty="0" smtClean="0"/>
              <a:t>si col es 0 </a:t>
            </a:r>
          </a:p>
          <a:p>
            <a:r>
              <a:rPr lang="es-ES" altLang="es-AR" sz="2400" dirty="0" smtClean="0">
                <a:solidFill>
                  <a:srgbClr val="FF0000"/>
                </a:solidFill>
              </a:rPr>
              <a:t>Intercambiar</a:t>
            </a:r>
            <a:r>
              <a:rPr lang="es-ES" altLang="es-AR" sz="2400" dirty="0" smtClean="0"/>
              <a:t> m[f1,0] y m[f2,0]</a:t>
            </a:r>
            <a:endParaRPr lang="es-AR" altLang="es-AR" sz="2400" dirty="0"/>
          </a:p>
        </p:txBody>
      </p:sp>
      <p:sp>
        <p:nvSpPr>
          <p:cNvPr id="2" name="1 Flecha derecha"/>
          <p:cNvSpPr/>
          <p:nvPr/>
        </p:nvSpPr>
        <p:spPr>
          <a:xfrm>
            <a:off x="251520" y="2202400"/>
            <a:ext cx="360040" cy="30182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7" name="46 Flecha derecha"/>
          <p:cNvSpPr/>
          <p:nvPr/>
        </p:nvSpPr>
        <p:spPr>
          <a:xfrm>
            <a:off x="251520" y="3541446"/>
            <a:ext cx="360040" cy="30182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18 Rectángulo"/>
          <p:cNvSpPr/>
          <p:nvPr/>
        </p:nvSpPr>
        <p:spPr>
          <a:xfrm>
            <a:off x="4139952" y="2860849"/>
            <a:ext cx="4608512" cy="120032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altLang="es-AR" sz="2400" b="1" dirty="0" smtClean="0"/>
              <a:t>Caso recursivo</a:t>
            </a:r>
          </a:p>
          <a:p>
            <a:r>
              <a:rPr lang="es-ES" altLang="es-AR" sz="2400" dirty="0">
                <a:solidFill>
                  <a:srgbClr val="FF0000"/>
                </a:solidFill>
              </a:rPr>
              <a:t>Intercambiar</a:t>
            </a:r>
            <a:r>
              <a:rPr lang="es-ES" altLang="es-AR" sz="2400" dirty="0"/>
              <a:t> </a:t>
            </a:r>
            <a:r>
              <a:rPr lang="es-ES" altLang="es-AR" sz="2400" dirty="0" smtClean="0"/>
              <a:t>m[f1,col] </a:t>
            </a:r>
            <a:r>
              <a:rPr lang="es-ES" altLang="es-AR" sz="2400" dirty="0"/>
              <a:t>y </a:t>
            </a:r>
            <a:r>
              <a:rPr lang="es-ES" altLang="es-AR" sz="2400" dirty="0" smtClean="0"/>
              <a:t>m[f2,col]</a:t>
            </a:r>
          </a:p>
          <a:p>
            <a:r>
              <a:rPr lang="es-ES" altLang="es-AR" sz="2400" dirty="0" err="1" smtClean="0"/>
              <a:t>invertirFilasAux</a:t>
            </a:r>
            <a:r>
              <a:rPr lang="es-ES" altLang="es-AR" sz="2400" dirty="0" smtClean="0"/>
              <a:t>(f1,f2,col-1)</a:t>
            </a:r>
            <a:endParaRPr lang="es-AR" altLang="es-AR" sz="2400" dirty="0"/>
          </a:p>
        </p:txBody>
      </p:sp>
      <p:sp>
        <p:nvSpPr>
          <p:cNvPr id="20" name="19 Rectángulo"/>
          <p:cNvSpPr/>
          <p:nvPr/>
        </p:nvSpPr>
        <p:spPr>
          <a:xfrm>
            <a:off x="1556048" y="139550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1" name="20 Elipse"/>
          <p:cNvSpPr/>
          <p:nvPr/>
        </p:nvSpPr>
        <p:spPr>
          <a:xfrm>
            <a:off x="1700064" y="1503024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23 Rectángulo"/>
          <p:cNvSpPr/>
          <p:nvPr/>
        </p:nvSpPr>
        <p:spPr>
          <a:xfrm>
            <a:off x="2339752" y="140414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24 Elipse"/>
          <p:cNvSpPr/>
          <p:nvPr/>
        </p:nvSpPr>
        <p:spPr>
          <a:xfrm>
            <a:off x="2483768" y="1511660"/>
            <a:ext cx="360040" cy="36004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FFFFFF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3131840" y="140414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7" name="26 Elipse"/>
          <p:cNvSpPr/>
          <p:nvPr/>
        </p:nvSpPr>
        <p:spPr>
          <a:xfrm>
            <a:off x="3275856" y="1511660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9" name="28 Elipse"/>
          <p:cNvSpPr/>
          <p:nvPr/>
        </p:nvSpPr>
        <p:spPr>
          <a:xfrm>
            <a:off x="1708448" y="3447732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31 Rectángulo"/>
          <p:cNvSpPr/>
          <p:nvPr/>
        </p:nvSpPr>
        <p:spPr>
          <a:xfrm>
            <a:off x="2348136" y="2036669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3" name="32 Elipse"/>
          <p:cNvSpPr/>
          <p:nvPr/>
        </p:nvSpPr>
        <p:spPr>
          <a:xfrm>
            <a:off x="2483768" y="3455634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4" name="33 Rectángulo"/>
          <p:cNvSpPr/>
          <p:nvPr/>
        </p:nvSpPr>
        <p:spPr>
          <a:xfrm>
            <a:off x="3140224" y="2036669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5" name="34 Elipse"/>
          <p:cNvSpPr/>
          <p:nvPr/>
        </p:nvSpPr>
        <p:spPr>
          <a:xfrm>
            <a:off x="3284240" y="2144189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6" name="35 Rectángulo"/>
          <p:cNvSpPr/>
          <p:nvPr/>
        </p:nvSpPr>
        <p:spPr>
          <a:xfrm>
            <a:off x="1564432" y="269164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7" name="36 Elipse"/>
          <p:cNvSpPr/>
          <p:nvPr/>
        </p:nvSpPr>
        <p:spPr>
          <a:xfrm>
            <a:off x="1708448" y="2799168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0" name="39 Rectángulo"/>
          <p:cNvSpPr/>
          <p:nvPr/>
        </p:nvSpPr>
        <p:spPr>
          <a:xfrm>
            <a:off x="2348136" y="270028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1" name="40 Elipse"/>
          <p:cNvSpPr/>
          <p:nvPr/>
        </p:nvSpPr>
        <p:spPr>
          <a:xfrm>
            <a:off x="2492152" y="2807804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2" name="41 Rectángulo"/>
          <p:cNvSpPr/>
          <p:nvPr/>
        </p:nvSpPr>
        <p:spPr>
          <a:xfrm>
            <a:off x="3140224" y="270028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3" name="42 Elipse"/>
          <p:cNvSpPr/>
          <p:nvPr/>
        </p:nvSpPr>
        <p:spPr>
          <a:xfrm>
            <a:off x="3284240" y="2807804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5" name="44 Elipse"/>
          <p:cNvSpPr/>
          <p:nvPr/>
        </p:nvSpPr>
        <p:spPr>
          <a:xfrm>
            <a:off x="1719784" y="2136045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9" name="48 Elipse"/>
          <p:cNvSpPr/>
          <p:nvPr/>
        </p:nvSpPr>
        <p:spPr>
          <a:xfrm>
            <a:off x="2512660" y="2144189"/>
            <a:ext cx="360040" cy="36004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0" name="49 Rectángulo"/>
          <p:cNvSpPr/>
          <p:nvPr/>
        </p:nvSpPr>
        <p:spPr>
          <a:xfrm>
            <a:off x="3131840" y="3348356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1" name="50 Elipse"/>
          <p:cNvSpPr/>
          <p:nvPr/>
        </p:nvSpPr>
        <p:spPr>
          <a:xfrm>
            <a:off x="3275856" y="3455876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2" name="51 Rectángulo"/>
          <p:cNvSpPr/>
          <p:nvPr/>
        </p:nvSpPr>
        <p:spPr>
          <a:xfrm>
            <a:off x="1556048" y="3987792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3" name="52 Elipse"/>
          <p:cNvSpPr/>
          <p:nvPr/>
        </p:nvSpPr>
        <p:spPr>
          <a:xfrm>
            <a:off x="1700064" y="4095312"/>
            <a:ext cx="360040" cy="360040"/>
          </a:xfrm>
          <a:prstGeom prst="ellipse">
            <a:avLst/>
          </a:prstGeom>
          <a:solidFill>
            <a:schemeClr val="bg1">
              <a:lumMod val="75000"/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4" name="53 Rectángulo"/>
          <p:cNvSpPr/>
          <p:nvPr/>
        </p:nvSpPr>
        <p:spPr>
          <a:xfrm>
            <a:off x="2339752" y="399642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5" name="54 Elipse"/>
          <p:cNvSpPr/>
          <p:nvPr/>
        </p:nvSpPr>
        <p:spPr>
          <a:xfrm>
            <a:off x="2483768" y="4103948"/>
            <a:ext cx="360040" cy="36004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6" name="55 Rectángulo"/>
          <p:cNvSpPr/>
          <p:nvPr/>
        </p:nvSpPr>
        <p:spPr>
          <a:xfrm>
            <a:off x="3131840" y="399642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7" name="56 Elipse"/>
          <p:cNvSpPr/>
          <p:nvPr/>
        </p:nvSpPr>
        <p:spPr>
          <a:xfrm>
            <a:off x="3275856" y="4103948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9" name="58 Rectángulo"/>
          <p:cNvSpPr/>
          <p:nvPr/>
        </p:nvSpPr>
        <p:spPr>
          <a:xfrm>
            <a:off x="5652120" y="4191471"/>
            <a:ext cx="134447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altLang="es-AR" sz="2400" b="1" dirty="0"/>
              <a:t>c</a:t>
            </a:r>
            <a:r>
              <a:rPr lang="es-ES" altLang="es-AR" sz="2400" b="1" dirty="0" smtClean="0"/>
              <a:t>ol = 0</a:t>
            </a:r>
            <a:endParaRPr lang="es-AR" altLang="es-AR" sz="2400" dirty="0"/>
          </a:p>
        </p:txBody>
      </p:sp>
    </p:spTree>
    <p:extLst>
      <p:ext uri="{BB962C8B-B14F-4D97-AF65-F5344CB8AC3E}">
        <p14:creationId xmlns:p14="http://schemas.microsoft.com/office/powerpoint/2010/main" val="300686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Rectángulo"/>
          <p:cNvSpPr/>
          <p:nvPr/>
        </p:nvSpPr>
        <p:spPr>
          <a:xfrm>
            <a:off x="755576" y="3348356"/>
            <a:ext cx="648072" cy="5760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8" name="27 Rectángulo"/>
          <p:cNvSpPr/>
          <p:nvPr/>
        </p:nvSpPr>
        <p:spPr>
          <a:xfrm>
            <a:off x="1564432" y="2028033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4" name="43 Rectángulo"/>
          <p:cNvSpPr/>
          <p:nvPr/>
        </p:nvSpPr>
        <p:spPr>
          <a:xfrm>
            <a:off x="1556048" y="333972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8" name="47 Rectángulo"/>
          <p:cNvSpPr/>
          <p:nvPr/>
        </p:nvSpPr>
        <p:spPr>
          <a:xfrm>
            <a:off x="2339752" y="3348356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52400" y="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err="1" smtClean="0"/>
              <a:t>Genericidad</a:t>
            </a:r>
            <a:endParaRPr lang="es-AR" sz="4000" b="1" dirty="0"/>
          </a:p>
        </p:txBody>
      </p:sp>
      <p:sp>
        <p:nvSpPr>
          <p:cNvPr id="6" name="5 Rectángulo"/>
          <p:cNvSpPr/>
          <p:nvPr/>
        </p:nvSpPr>
        <p:spPr>
          <a:xfrm>
            <a:off x="755576" y="140414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Elipse"/>
          <p:cNvSpPr/>
          <p:nvPr/>
        </p:nvSpPr>
        <p:spPr>
          <a:xfrm>
            <a:off x="899592" y="1511660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13 Rectángulo"/>
          <p:cNvSpPr/>
          <p:nvPr/>
        </p:nvSpPr>
        <p:spPr>
          <a:xfrm>
            <a:off x="763960" y="2036669"/>
            <a:ext cx="648072" cy="5760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14 Elipse"/>
          <p:cNvSpPr/>
          <p:nvPr/>
        </p:nvSpPr>
        <p:spPr>
          <a:xfrm>
            <a:off x="899592" y="3461013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21 Rectángulo"/>
          <p:cNvSpPr/>
          <p:nvPr/>
        </p:nvSpPr>
        <p:spPr>
          <a:xfrm>
            <a:off x="763960" y="270028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3" name="22 Elipse"/>
          <p:cNvSpPr/>
          <p:nvPr/>
        </p:nvSpPr>
        <p:spPr>
          <a:xfrm>
            <a:off x="907976" y="2807804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30 Elipse"/>
          <p:cNvSpPr/>
          <p:nvPr/>
        </p:nvSpPr>
        <p:spPr>
          <a:xfrm>
            <a:off x="907976" y="2173294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8" name="37 Rectángulo"/>
          <p:cNvSpPr/>
          <p:nvPr/>
        </p:nvSpPr>
        <p:spPr>
          <a:xfrm>
            <a:off x="755576" y="399642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9" name="38 Elipse"/>
          <p:cNvSpPr/>
          <p:nvPr/>
        </p:nvSpPr>
        <p:spPr>
          <a:xfrm>
            <a:off x="899592" y="410394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6" name="45 Rectángulo"/>
          <p:cNvSpPr/>
          <p:nvPr/>
        </p:nvSpPr>
        <p:spPr>
          <a:xfrm>
            <a:off x="995670" y="4765120"/>
            <a:ext cx="39296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altLang="es-AR" sz="2800" dirty="0" err="1" smtClean="0">
                <a:solidFill>
                  <a:srgbClr val="0070C0"/>
                </a:solidFill>
              </a:rPr>
              <a:t>invertirFilasAux</a:t>
            </a:r>
            <a:r>
              <a:rPr lang="es-AR" altLang="es-AR" sz="2800" dirty="0" smtClean="0">
                <a:solidFill>
                  <a:srgbClr val="0070C0"/>
                </a:solidFill>
              </a:rPr>
              <a:t>(f1,f2,col);</a:t>
            </a:r>
            <a:endParaRPr lang="es-AR" altLang="es-AR" sz="2800" dirty="0">
              <a:solidFill>
                <a:srgbClr val="0070C0"/>
              </a:solidFill>
            </a:endParaRPr>
          </a:p>
        </p:txBody>
      </p:sp>
      <p:sp>
        <p:nvSpPr>
          <p:cNvPr id="98" name="97 Rectángulo"/>
          <p:cNvSpPr/>
          <p:nvPr/>
        </p:nvSpPr>
        <p:spPr>
          <a:xfrm>
            <a:off x="4041311" y="1395504"/>
            <a:ext cx="31914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altLang="es-AR" sz="2800" b="1" dirty="0" smtClean="0"/>
              <a:t>Algoritmo Recursivo</a:t>
            </a:r>
            <a:endParaRPr lang="es-AR" altLang="es-AR" sz="2800" b="1" dirty="0"/>
          </a:p>
        </p:txBody>
      </p:sp>
      <p:sp>
        <p:nvSpPr>
          <p:cNvPr id="99" name="98 Rectángulo"/>
          <p:cNvSpPr/>
          <p:nvPr/>
        </p:nvSpPr>
        <p:spPr>
          <a:xfrm>
            <a:off x="4139952" y="1971568"/>
            <a:ext cx="4608512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altLang="es-AR" sz="2400" b="1" dirty="0" smtClean="0"/>
              <a:t>Caso trivial </a:t>
            </a:r>
            <a:r>
              <a:rPr lang="es-ES" altLang="es-AR" sz="2400" dirty="0" smtClean="0"/>
              <a:t>si col es 0 </a:t>
            </a:r>
          </a:p>
          <a:p>
            <a:r>
              <a:rPr lang="es-ES" altLang="es-AR" sz="2400" dirty="0" smtClean="0">
                <a:solidFill>
                  <a:srgbClr val="FF0000"/>
                </a:solidFill>
              </a:rPr>
              <a:t>Intercambiar</a:t>
            </a:r>
            <a:r>
              <a:rPr lang="es-ES" altLang="es-AR" sz="2400" dirty="0" smtClean="0"/>
              <a:t> m[f1,0] y m[f2,0]</a:t>
            </a:r>
            <a:endParaRPr lang="es-AR" altLang="es-AR" sz="2400" dirty="0"/>
          </a:p>
        </p:txBody>
      </p:sp>
      <p:sp>
        <p:nvSpPr>
          <p:cNvPr id="2" name="1 Flecha derecha"/>
          <p:cNvSpPr/>
          <p:nvPr/>
        </p:nvSpPr>
        <p:spPr>
          <a:xfrm>
            <a:off x="251520" y="2202400"/>
            <a:ext cx="360040" cy="30182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7" name="46 Flecha derecha"/>
          <p:cNvSpPr/>
          <p:nvPr/>
        </p:nvSpPr>
        <p:spPr>
          <a:xfrm>
            <a:off x="251520" y="3541446"/>
            <a:ext cx="360040" cy="30182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18 Rectángulo"/>
          <p:cNvSpPr/>
          <p:nvPr/>
        </p:nvSpPr>
        <p:spPr>
          <a:xfrm>
            <a:off x="4139952" y="2860849"/>
            <a:ext cx="4608512" cy="120032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altLang="es-AR" sz="2400" b="1" dirty="0" smtClean="0"/>
              <a:t>Caso recursivo</a:t>
            </a:r>
          </a:p>
          <a:p>
            <a:r>
              <a:rPr lang="es-ES" altLang="es-AR" sz="2400" dirty="0">
                <a:solidFill>
                  <a:srgbClr val="FF0000"/>
                </a:solidFill>
              </a:rPr>
              <a:t>Intercambiar</a:t>
            </a:r>
            <a:r>
              <a:rPr lang="es-ES" altLang="es-AR" sz="2400" dirty="0"/>
              <a:t> </a:t>
            </a:r>
            <a:r>
              <a:rPr lang="es-ES" altLang="es-AR" sz="2400" dirty="0" smtClean="0"/>
              <a:t>m[f1,col] </a:t>
            </a:r>
            <a:r>
              <a:rPr lang="es-ES" altLang="es-AR" sz="2400" dirty="0"/>
              <a:t>y </a:t>
            </a:r>
            <a:r>
              <a:rPr lang="es-ES" altLang="es-AR" sz="2400" dirty="0" smtClean="0"/>
              <a:t>m[f2,col]</a:t>
            </a:r>
          </a:p>
          <a:p>
            <a:r>
              <a:rPr lang="es-ES" altLang="es-AR" sz="2400" dirty="0" err="1" smtClean="0"/>
              <a:t>invertirFilasAux</a:t>
            </a:r>
            <a:r>
              <a:rPr lang="es-ES" altLang="es-AR" sz="2400" dirty="0" smtClean="0"/>
              <a:t>(f1,f2,col-1)</a:t>
            </a:r>
            <a:endParaRPr lang="es-AR" altLang="es-AR" sz="2400" dirty="0"/>
          </a:p>
        </p:txBody>
      </p:sp>
      <p:sp>
        <p:nvSpPr>
          <p:cNvPr id="20" name="19 Rectángulo"/>
          <p:cNvSpPr/>
          <p:nvPr/>
        </p:nvSpPr>
        <p:spPr>
          <a:xfrm>
            <a:off x="1556048" y="139550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1" name="20 Elipse"/>
          <p:cNvSpPr/>
          <p:nvPr/>
        </p:nvSpPr>
        <p:spPr>
          <a:xfrm>
            <a:off x="1700064" y="1503024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23 Rectángulo"/>
          <p:cNvSpPr/>
          <p:nvPr/>
        </p:nvSpPr>
        <p:spPr>
          <a:xfrm>
            <a:off x="2339752" y="140414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24 Elipse"/>
          <p:cNvSpPr/>
          <p:nvPr/>
        </p:nvSpPr>
        <p:spPr>
          <a:xfrm>
            <a:off x="2483768" y="1511660"/>
            <a:ext cx="360040" cy="36004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FFFFFF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3131840" y="140414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7" name="26 Elipse"/>
          <p:cNvSpPr/>
          <p:nvPr/>
        </p:nvSpPr>
        <p:spPr>
          <a:xfrm>
            <a:off x="3275856" y="1511660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9" name="28 Elipse"/>
          <p:cNvSpPr/>
          <p:nvPr/>
        </p:nvSpPr>
        <p:spPr>
          <a:xfrm>
            <a:off x="1708448" y="3447732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31 Rectángulo"/>
          <p:cNvSpPr/>
          <p:nvPr/>
        </p:nvSpPr>
        <p:spPr>
          <a:xfrm>
            <a:off x="2348136" y="2036669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3" name="32 Elipse"/>
          <p:cNvSpPr/>
          <p:nvPr/>
        </p:nvSpPr>
        <p:spPr>
          <a:xfrm>
            <a:off x="2483768" y="3455634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4" name="33 Rectángulo"/>
          <p:cNvSpPr/>
          <p:nvPr/>
        </p:nvSpPr>
        <p:spPr>
          <a:xfrm>
            <a:off x="3140224" y="2036669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5" name="34 Elipse"/>
          <p:cNvSpPr/>
          <p:nvPr/>
        </p:nvSpPr>
        <p:spPr>
          <a:xfrm>
            <a:off x="3284240" y="2144189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6" name="35 Rectángulo"/>
          <p:cNvSpPr/>
          <p:nvPr/>
        </p:nvSpPr>
        <p:spPr>
          <a:xfrm>
            <a:off x="1564432" y="269164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7" name="36 Elipse"/>
          <p:cNvSpPr/>
          <p:nvPr/>
        </p:nvSpPr>
        <p:spPr>
          <a:xfrm>
            <a:off x="1708448" y="2799168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0" name="39 Rectángulo"/>
          <p:cNvSpPr/>
          <p:nvPr/>
        </p:nvSpPr>
        <p:spPr>
          <a:xfrm>
            <a:off x="2348136" y="270028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1" name="40 Elipse"/>
          <p:cNvSpPr/>
          <p:nvPr/>
        </p:nvSpPr>
        <p:spPr>
          <a:xfrm>
            <a:off x="2492152" y="2807804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2" name="41 Rectángulo"/>
          <p:cNvSpPr/>
          <p:nvPr/>
        </p:nvSpPr>
        <p:spPr>
          <a:xfrm>
            <a:off x="3140224" y="270028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3" name="42 Elipse"/>
          <p:cNvSpPr/>
          <p:nvPr/>
        </p:nvSpPr>
        <p:spPr>
          <a:xfrm>
            <a:off x="3284240" y="2807804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5" name="44 Elipse"/>
          <p:cNvSpPr/>
          <p:nvPr/>
        </p:nvSpPr>
        <p:spPr>
          <a:xfrm>
            <a:off x="1719784" y="2136045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9" name="48 Elipse"/>
          <p:cNvSpPr/>
          <p:nvPr/>
        </p:nvSpPr>
        <p:spPr>
          <a:xfrm>
            <a:off x="2512660" y="2144189"/>
            <a:ext cx="360040" cy="36004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0" name="49 Rectángulo"/>
          <p:cNvSpPr/>
          <p:nvPr/>
        </p:nvSpPr>
        <p:spPr>
          <a:xfrm>
            <a:off x="3131840" y="3348356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1" name="50 Elipse"/>
          <p:cNvSpPr/>
          <p:nvPr/>
        </p:nvSpPr>
        <p:spPr>
          <a:xfrm>
            <a:off x="3275856" y="3455876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2" name="51 Rectángulo"/>
          <p:cNvSpPr/>
          <p:nvPr/>
        </p:nvSpPr>
        <p:spPr>
          <a:xfrm>
            <a:off x="1556048" y="3987792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3" name="52 Elipse"/>
          <p:cNvSpPr/>
          <p:nvPr/>
        </p:nvSpPr>
        <p:spPr>
          <a:xfrm>
            <a:off x="1700064" y="4095312"/>
            <a:ext cx="360040" cy="360040"/>
          </a:xfrm>
          <a:prstGeom prst="ellipse">
            <a:avLst/>
          </a:prstGeom>
          <a:solidFill>
            <a:schemeClr val="bg1">
              <a:lumMod val="75000"/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4" name="53 Rectángulo"/>
          <p:cNvSpPr/>
          <p:nvPr/>
        </p:nvSpPr>
        <p:spPr>
          <a:xfrm>
            <a:off x="2339752" y="399642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5" name="54 Elipse"/>
          <p:cNvSpPr/>
          <p:nvPr/>
        </p:nvSpPr>
        <p:spPr>
          <a:xfrm>
            <a:off x="2483768" y="4103948"/>
            <a:ext cx="360040" cy="36004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6" name="55 Rectángulo"/>
          <p:cNvSpPr/>
          <p:nvPr/>
        </p:nvSpPr>
        <p:spPr>
          <a:xfrm>
            <a:off x="3131840" y="399642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7" name="56 Elipse"/>
          <p:cNvSpPr/>
          <p:nvPr/>
        </p:nvSpPr>
        <p:spPr>
          <a:xfrm>
            <a:off x="3275856" y="4103948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9" name="58 Rectángulo"/>
          <p:cNvSpPr/>
          <p:nvPr/>
        </p:nvSpPr>
        <p:spPr>
          <a:xfrm>
            <a:off x="5652120" y="4191471"/>
            <a:ext cx="134447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altLang="es-AR" sz="2400" b="1" dirty="0"/>
              <a:t>c</a:t>
            </a:r>
            <a:r>
              <a:rPr lang="es-ES" altLang="es-AR" sz="2400" b="1" dirty="0" smtClean="0"/>
              <a:t>ol = 0</a:t>
            </a:r>
            <a:endParaRPr lang="es-AR" altLang="es-AR" sz="2400" dirty="0"/>
          </a:p>
        </p:txBody>
      </p:sp>
    </p:spTree>
    <p:extLst>
      <p:ext uri="{BB962C8B-B14F-4D97-AF65-F5344CB8AC3E}">
        <p14:creationId xmlns:p14="http://schemas.microsoft.com/office/powerpoint/2010/main" val="50877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075613" cy="5069160"/>
          </a:xfrm>
        </p:spPr>
        <p:txBody>
          <a:bodyPr>
            <a:normAutofit lnSpcReduction="10000"/>
          </a:bodyPr>
          <a:lstStyle/>
          <a:p>
            <a:pPr marL="114300" indent="0">
              <a:buFont typeface="Arial" charset="0"/>
              <a:buNone/>
              <a:defRPr/>
            </a:pPr>
            <a:r>
              <a:rPr lang="es-ES_tradnl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ublic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invertirFilas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f1,int f2){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invertirFilasAux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(f1,f2,obtenerNCol()-1);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s-ES_tradnl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rivate</a:t>
            </a:r>
            <a:r>
              <a:rPr lang="es-ES_tradnl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invertirFilasAux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f1,int f2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	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col){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(c&gt;=0){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intercambiar(f1,f2,col);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invertirFilasAux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f1,f2,col-1);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  <a:endParaRPr lang="es-ES_tradnl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s-ES_tradnl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rivate</a:t>
            </a:r>
            <a:r>
              <a:rPr lang="es-ES_tradnl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intercambiar(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f1,int f2,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col){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_tradnl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Elemento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 = m[f1][col];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m[f1][col] = m[f2][col];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m[f2][col] = e;</a:t>
            </a:r>
            <a:endParaRPr lang="es-ES_tradnl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Font typeface="Arial" charset="0"/>
              <a:buNone/>
              <a:defRPr/>
            </a:pPr>
            <a:endParaRPr lang="es-A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52400" y="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err="1" smtClean="0"/>
              <a:t>Genericidad</a:t>
            </a:r>
            <a:endParaRPr lang="es-AR" sz="4000" b="1" dirty="0"/>
          </a:p>
        </p:txBody>
      </p:sp>
    </p:spTree>
    <p:extLst>
      <p:ext uri="{BB962C8B-B14F-4D97-AF65-F5344CB8AC3E}">
        <p14:creationId xmlns:p14="http://schemas.microsoft.com/office/powerpoint/2010/main" val="3123295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ChangeArrowheads="1"/>
          </p:cNvSpPr>
          <p:nvPr/>
        </p:nvSpPr>
        <p:spPr bwMode="auto">
          <a:xfrm>
            <a:off x="274638" y="1189038"/>
            <a:ext cx="5165725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AR" altLang="es-AR" sz="2400"/>
              <a:t>Matriz</a:t>
            </a:r>
          </a:p>
        </p:txBody>
      </p:sp>
      <p:sp>
        <p:nvSpPr>
          <p:cNvPr id="19459" name="Rectangle 8"/>
          <p:cNvSpPr>
            <a:spLocks noChangeArrowheads="1"/>
          </p:cNvSpPr>
          <p:nvPr/>
        </p:nvSpPr>
        <p:spPr bwMode="auto">
          <a:xfrm>
            <a:off x="274638" y="1736725"/>
            <a:ext cx="5165725" cy="595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AR" altLang="es-AR" sz="2400">
                <a:solidFill>
                  <a:srgbClr val="FF0000"/>
                </a:solidFill>
              </a:rPr>
              <a:t>Elemento</a:t>
            </a:r>
            <a:r>
              <a:rPr lang="es-AR" altLang="es-AR" sz="2400"/>
              <a:t> [] [] m</a:t>
            </a:r>
          </a:p>
        </p:txBody>
      </p:sp>
      <p:sp>
        <p:nvSpPr>
          <p:cNvPr id="19460" name="Rectangle 9"/>
          <p:cNvSpPr>
            <a:spLocks noChangeArrowheads="1"/>
          </p:cNvSpPr>
          <p:nvPr/>
        </p:nvSpPr>
        <p:spPr bwMode="auto">
          <a:xfrm>
            <a:off x="274638" y="2332038"/>
            <a:ext cx="5165725" cy="4160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es-AR" altLang="es-AR" sz="2400" dirty="0"/>
              <a:t>&lt;&lt;</a:t>
            </a:r>
            <a:r>
              <a:rPr lang="es-AR" altLang="es-AR" sz="2400" dirty="0" smtClean="0"/>
              <a:t>constructor&gt;&gt;</a:t>
            </a:r>
            <a:endParaRPr lang="es-AR" altLang="es-AR" sz="2400" dirty="0"/>
          </a:p>
          <a:p>
            <a:pPr>
              <a:spcBef>
                <a:spcPct val="50000"/>
              </a:spcBef>
            </a:pPr>
            <a:r>
              <a:rPr lang="es-AR" altLang="es-AR" sz="2400" dirty="0"/>
              <a:t>Matriz (</a:t>
            </a:r>
            <a:r>
              <a:rPr lang="es-AR" altLang="es-AR" sz="2400" dirty="0" err="1"/>
              <a:t>fMax,cMax</a:t>
            </a:r>
            <a:r>
              <a:rPr lang="es-AR" altLang="es-AR" sz="2400" dirty="0"/>
              <a:t> : entero) </a:t>
            </a:r>
          </a:p>
          <a:p>
            <a:pPr>
              <a:spcBef>
                <a:spcPct val="50000"/>
              </a:spcBef>
            </a:pPr>
            <a:r>
              <a:rPr lang="es-AR" altLang="es-AR" sz="2400" dirty="0"/>
              <a:t>&lt;&lt;comandos&gt;&gt;</a:t>
            </a:r>
          </a:p>
          <a:p>
            <a:r>
              <a:rPr lang="es-AR" altLang="es-AR" sz="2400" dirty="0" err="1"/>
              <a:t>establecerElem</a:t>
            </a:r>
            <a:r>
              <a:rPr lang="es-AR" altLang="es-AR" sz="2400" dirty="0"/>
              <a:t> (</a:t>
            </a:r>
            <a:r>
              <a:rPr lang="es-AR" altLang="es-AR" sz="2400" dirty="0" err="1"/>
              <a:t>f,c</a:t>
            </a:r>
            <a:r>
              <a:rPr lang="es-AR" altLang="es-AR" sz="2400" dirty="0"/>
              <a:t> : entero,</a:t>
            </a:r>
          </a:p>
          <a:p>
            <a:r>
              <a:rPr lang="es-AR" altLang="es-AR" sz="2400" dirty="0"/>
              <a:t>                           </a:t>
            </a:r>
            <a:r>
              <a:rPr lang="es-AR" altLang="es-AR" sz="2400" dirty="0" err="1"/>
              <a:t>elem</a:t>
            </a:r>
            <a:r>
              <a:rPr lang="es-AR" altLang="es-AR" sz="2400" dirty="0"/>
              <a:t> : </a:t>
            </a:r>
            <a:r>
              <a:rPr lang="es-AR" altLang="es-AR" sz="2400" dirty="0">
                <a:solidFill>
                  <a:srgbClr val="FF0000"/>
                </a:solidFill>
              </a:rPr>
              <a:t>Elemento</a:t>
            </a:r>
            <a:r>
              <a:rPr lang="es-AR" altLang="es-AR" sz="2400" dirty="0"/>
              <a:t> )</a:t>
            </a:r>
          </a:p>
          <a:p>
            <a:r>
              <a:rPr lang="es-AR" altLang="es-AR" sz="2400" dirty="0" err="1" smtClean="0">
                <a:solidFill>
                  <a:srgbClr val="0070C0"/>
                </a:solidFill>
              </a:rPr>
              <a:t>invertirFilas</a:t>
            </a:r>
            <a:r>
              <a:rPr lang="es-AR" altLang="es-AR" sz="2400" dirty="0" smtClean="0">
                <a:solidFill>
                  <a:srgbClr val="0070C0"/>
                </a:solidFill>
              </a:rPr>
              <a:t>(f1,f2:entero)</a:t>
            </a:r>
            <a:endParaRPr lang="es-AR" altLang="es-AR" sz="2400" dirty="0">
              <a:solidFill>
                <a:srgbClr val="0070C0"/>
              </a:solidFill>
            </a:endParaRPr>
          </a:p>
          <a:p>
            <a:pPr algn="ctr"/>
            <a:endParaRPr lang="es-AR" altLang="es-AR" sz="2400" dirty="0"/>
          </a:p>
        </p:txBody>
      </p:sp>
      <p:sp>
        <p:nvSpPr>
          <p:cNvPr id="5" name="AutoShape 14"/>
          <p:cNvSpPr>
            <a:spLocks noChangeArrowheads="1"/>
          </p:cNvSpPr>
          <p:nvPr/>
        </p:nvSpPr>
        <p:spPr bwMode="auto">
          <a:xfrm flipH="1" flipV="1">
            <a:off x="5562376" y="3356992"/>
            <a:ext cx="3275459" cy="138499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r>
              <a:rPr lang="es-AR" altLang="es-AR" dirty="0" err="1"/>
              <a:t>establecerElem</a:t>
            </a:r>
            <a:r>
              <a:rPr lang="es-AR" altLang="es-AR" dirty="0"/>
              <a:t> (</a:t>
            </a:r>
            <a:r>
              <a:rPr lang="es-AR" altLang="es-AR" dirty="0" err="1"/>
              <a:t>f,c</a:t>
            </a:r>
            <a:r>
              <a:rPr lang="es-AR" altLang="es-AR" dirty="0"/>
              <a:t> : entero,</a:t>
            </a:r>
          </a:p>
          <a:p>
            <a:r>
              <a:rPr lang="es-AR" altLang="es-AR" dirty="0"/>
              <a:t>                         </a:t>
            </a:r>
            <a:r>
              <a:rPr lang="es-AR" altLang="es-AR" dirty="0" smtClean="0"/>
              <a:t>    </a:t>
            </a:r>
            <a:r>
              <a:rPr lang="es-AR" altLang="es-AR" dirty="0" err="1"/>
              <a:t>elem</a:t>
            </a:r>
            <a:r>
              <a:rPr lang="es-AR" altLang="es-AR" dirty="0"/>
              <a:t> : </a:t>
            </a:r>
            <a:r>
              <a:rPr lang="es-AR" altLang="es-AR" dirty="0" smtClean="0">
                <a:solidFill>
                  <a:srgbClr val="FF0000"/>
                </a:solidFill>
              </a:rPr>
              <a:t>Elemento)</a:t>
            </a:r>
          </a:p>
          <a:p>
            <a:r>
              <a:rPr lang="es-AR" altLang="es-AR" dirty="0" smtClean="0"/>
              <a:t> </a:t>
            </a:r>
            <a:r>
              <a:rPr lang="es-AR" altLang="es-AR" dirty="0"/>
              <a:t>Asume que la posición</a:t>
            </a:r>
          </a:p>
          <a:p>
            <a:r>
              <a:rPr lang="es-AR" altLang="es-AR" dirty="0"/>
              <a:t>es válida</a:t>
            </a:r>
          </a:p>
        </p:txBody>
      </p:sp>
      <p:sp>
        <p:nvSpPr>
          <p:cNvPr id="8" name="AutoShape 17"/>
          <p:cNvSpPr>
            <a:spLocks noChangeArrowheads="1"/>
          </p:cNvSpPr>
          <p:nvPr/>
        </p:nvSpPr>
        <p:spPr bwMode="auto">
          <a:xfrm flipH="1" flipV="1">
            <a:off x="5614168" y="4892674"/>
            <a:ext cx="3223666" cy="163266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r>
              <a:rPr lang="es-AR" altLang="es-AR" dirty="0" err="1">
                <a:solidFill>
                  <a:srgbClr val="0070C0"/>
                </a:solidFill>
              </a:rPr>
              <a:t>invertirFilas</a:t>
            </a:r>
            <a:r>
              <a:rPr lang="es-AR" altLang="es-AR" dirty="0">
                <a:solidFill>
                  <a:srgbClr val="0070C0"/>
                </a:solidFill>
              </a:rPr>
              <a:t>(f1,f2:entero)</a:t>
            </a:r>
          </a:p>
          <a:p>
            <a:r>
              <a:rPr lang="es-AR" altLang="es-AR" dirty="0" smtClean="0"/>
              <a:t>Intercambia m</a:t>
            </a:r>
            <a:r>
              <a:rPr lang="es-AR" altLang="es-AR" baseline="-25000" dirty="0" smtClean="0"/>
              <a:t>f1,j</a:t>
            </a:r>
            <a:r>
              <a:rPr lang="es-AR" altLang="es-AR" dirty="0" smtClean="0"/>
              <a:t> por m</a:t>
            </a:r>
            <a:r>
              <a:rPr lang="es-AR" altLang="es-AR" baseline="-25000" dirty="0" smtClean="0"/>
              <a:t>f2,j</a:t>
            </a:r>
          </a:p>
          <a:p>
            <a:r>
              <a:rPr lang="es-AR" altLang="es-AR" dirty="0" smtClean="0"/>
              <a:t>Para 0&lt;=j&lt;</a:t>
            </a:r>
            <a:r>
              <a:rPr lang="es-AR" altLang="es-AR" dirty="0" err="1" smtClean="0"/>
              <a:t>NCol</a:t>
            </a:r>
            <a:endParaRPr lang="es-AR" altLang="es-AR" dirty="0" smtClean="0"/>
          </a:p>
          <a:p>
            <a:r>
              <a:rPr lang="es-AR" altLang="es-AR" dirty="0" smtClean="0"/>
              <a:t>Asume </a:t>
            </a:r>
            <a:r>
              <a:rPr lang="es-AR" altLang="es-AR" dirty="0"/>
              <a:t>que se verificó</a:t>
            </a:r>
          </a:p>
          <a:p>
            <a:r>
              <a:rPr lang="es-AR" altLang="es-AR" dirty="0"/>
              <a:t>que f1 y f2 son válidas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52400" y="0"/>
            <a:ext cx="76200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ES" sz="4000" b="1" smtClean="0"/>
              <a:t>Genericidad</a:t>
            </a:r>
            <a:endParaRPr lang="es-AR" sz="4000" b="1" dirty="0"/>
          </a:p>
        </p:txBody>
      </p:sp>
    </p:spTree>
    <p:extLst>
      <p:ext uri="{BB962C8B-B14F-4D97-AF65-F5344CB8AC3E}">
        <p14:creationId xmlns:p14="http://schemas.microsoft.com/office/powerpoint/2010/main" val="227446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1" y="1600200"/>
            <a:ext cx="7355160" cy="3052936"/>
          </a:xfrm>
        </p:spPr>
        <p:txBody>
          <a:bodyPr>
            <a:normAutofit lnSpcReduction="10000"/>
          </a:bodyPr>
          <a:lstStyle/>
          <a:p>
            <a:pPr marL="114300" indent="0">
              <a:buFont typeface="Arial" charset="0"/>
              <a:buNone/>
              <a:defRPr/>
            </a:pPr>
            <a:r>
              <a:rPr lang="es-ES_tradnl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ublic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(Matriz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iguales=true;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f=0;f&lt;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obtenerNFil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()&amp;&amp;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iguales;f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_tradnl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_tradnl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c=0;c&lt;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obtenerNCol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()&amp;&amp;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iguales;c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1349375" indent="0">
              <a:buFont typeface="Arial" charset="0"/>
              <a:buNone/>
              <a:defRPr/>
            </a:pPr>
            <a:r>
              <a:rPr lang="es-ES_tradnl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iguales= m[f][c].</a:t>
            </a:r>
            <a:r>
              <a:rPr lang="es-ES_tradnl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s-ES_tradnl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_tradnl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mat.obtenerElem</a:t>
            </a:r>
            <a:r>
              <a:rPr lang="es-ES_tradnl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_tradnl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f,c</a:t>
            </a:r>
            <a:r>
              <a:rPr lang="es-ES_tradnl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 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iguales;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_tradnl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</a:p>
          <a:p>
            <a:pPr marL="114300" indent="0">
              <a:buFont typeface="Arial" charset="0"/>
              <a:buNone/>
              <a:defRPr/>
            </a:pPr>
            <a:endParaRPr lang="es-A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52400" y="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err="1" smtClean="0"/>
              <a:t>Genericidad</a:t>
            </a:r>
            <a:endParaRPr lang="es-AR" sz="4000" b="1" dirty="0"/>
          </a:p>
        </p:txBody>
      </p:sp>
      <p:sp>
        <p:nvSpPr>
          <p:cNvPr id="4" name="3 Rectángulo"/>
          <p:cNvSpPr/>
          <p:nvPr/>
        </p:nvSpPr>
        <p:spPr>
          <a:xfrm>
            <a:off x="467544" y="4725144"/>
            <a:ext cx="71204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altLang="es-AR" sz="2400" dirty="0" smtClean="0"/>
              <a:t>La ejecución puede terminar anormalmente por dos </a:t>
            </a:r>
            <a:r>
              <a:rPr lang="es-ES" altLang="es-AR" sz="2400" smtClean="0"/>
              <a:t>razones diferentes </a:t>
            </a:r>
            <a:endParaRPr lang="es-AR" altLang="es-AR" sz="2400" dirty="0"/>
          </a:p>
        </p:txBody>
      </p:sp>
    </p:spTree>
    <p:extLst>
      <p:ext uri="{BB962C8B-B14F-4D97-AF65-F5344CB8AC3E}">
        <p14:creationId xmlns:p14="http://schemas.microsoft.com/office/powerpoint/2010/main" val="195118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1" y="1600200"/>
            <a:ext cx="7355160" cy="3052936"/>
          </a:xfrm>
        </p:spPr>
        <p:txBody>
          <a:bodyPr>
            <a:normAutofit/>
          </a:bodyPr>
          <a:lstStyle/>
          <a:p>
            <a:pPr marL="114300" indent="0">
              <a:buFont typeface="Arial" charset="0"/>
              <a:buNone/>
              <a:defRPr/>
            </a:pPr>
            <a:r>
              <a:rPr lang="es-ES_tradnl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ublic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todosNeutros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(){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todos=true;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f=0;f&lt;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obtenerNFil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()&amp;&amp;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todos;f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_tradnl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_tradnl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c=0;c&lt;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obtenerNCol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()&amp;&amp;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todos;c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todos = m[f][c].</a:t>
            </a:r>
            <a:r>
              <a:rPr lang="es-ES_tradnl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esNeutro</a:t>
            </a:r>
            <a:r>
              <a:rPr lang="es-ES_tradnl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todos;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_tradnl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</a:p>
          <a:p>
            <a:pPr marL="114300" indent="0">
              <a:buFont typeface="Arial" charset="0"/>
              <a:buNone/>
              <a:defRPr/>
            </a:pPr>
            <a:endParaRPr lang="es-A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52400" y="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err="1" smtClean="0"/>
              <a:t>Genericidad</a:t>
            </a:r>
            <a:endParaRPr lang="es-AR" sz="4000" b="1" dirty="0"/>
          </a:p>
        </p:txBody>
      </p:sp>
    </p:spTree>
    <p:extLst>
      <p:ext uri="{BB962C8B-B14F-4D97-AF65-F5344CB8AC3E}">
        <p14:creationId xmlns:p14="http://schemas.microsoft.com/office/powerpoint/2010/main" val="195118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5" y="1340768"/>
            <a:ext cx="7776864" cy="4800600"/>
          </a:xfrm>
        </p:spPr>
        <p:txBody>
          <a:bodyPr>
            <a:noAutofit/>
          </a:bodyPr>
          <a:lstStyle/>
          <a:p>
            <a:pPr marL="114300" indent="0">
              <a:buFont typeface="Arial" charset="0"/>
              <a:buNone/>
              <a:defRPr/>
            </a:pP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bstract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Elemento {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abstract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esNeutro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abstract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(Elemento e);</a:t>
            </a:r>
            <a:endParaRPr lang="es-E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Font typeface="Arial" charset="0"/>
              <a:buNone/>
              <a:defRPr/>
            </a:pP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52400" y="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err="1" smtClean="0"/>
              <a:t>Genericidad</a:t>
            </a:r>
            <a:endParaRPr lang="es-AR" sz="4000" b="1" dirty="0"/>
          </a:p>
        </p:txBody>
      </p:sp>
    </p:spTree>
    <p:extLst>
      <p:ext uri="{BB962C8B-B14F-4D97-AF65-F5344CB8AC3E}">
        <p14:creationId xmlns:p14="http://schemas.microsoft.com/office/powerpoint/2010/main" val="352703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5" y="1340768"/>
            <a:ext cx="7776864" cy="4800600"/>
          </a:xfrm>
        </p:spPr>
        <p:txBody>
          <a:bodyPr>
            <a:noAutofit/>
          </a:bodyPr>
          <a:lstStyle/>
          <a:p>
            <a:pPr marL="114300" indent="0">
              <a:buFont typeface="Arial" charset="0"/>
              <a:buNone/>
              <a:defRPr/>
            </a:pPr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Color </a:t>
            </a:r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Elemento {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r,b,g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…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esNeutro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r==b&amp; b==g;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(Elemento e) {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Color p = (Color) e;</a:t>
            </a:r>
            <a:endParaRPr lang="es-E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Font typeface="Arial" charset="0"/>
              <a:buNone/>
              <a:defRPr/>
            </a:pP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p.obtenerR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()&amp; b ==    	</a:t>
            </a:r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p.obtenerB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&amp; g==</a:t>
            </a:r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p.obtenerG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esRojo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()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=0&amp; b==0 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g==0;</a:t>
            </a:r>
            <a:endParaRPr lang="es-E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Font typeface="Arial" charset="0"/>
              <a:buNone/>
              <a:defRPr/>
            </a:pP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114300" indent="0">
              <a:buFont typeface="Arial" charset="0"/>
              <a:buNone/>
              <a:defRPr/>
            </a:pPr>
            <a:endParaRPr lang="es-E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Font typeface="Arial" charset="0"/>
              <a:buNone/>
              <a:defRPr/>
            </a:pP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14300" indent="0">
              <a:buFont typeface="Arial" charset="0"/>
              <a:buNone/>
              <a:defRPr/>
            </a:pP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Font typeface="Arial" charset="0"/>
              <a:buNone/>
              <a:defRPr/>
            </a:pPr>
            <a:endParaRPr lang="es-AR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52400" y="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err="1" smtClean="0"/>
              <a:t>Genericidad</a:t>
            </a:r>
            <a:endParaRPr lang="es-AR" sz="4000" b="1" dirty="0"/>
          </a:p>
        </p:txBody>
      </p:sp>
    </p:spTree>
    <p:extLst>
      <p:ext uri="{BB962C8B-B14F-4D97-AF65-F5344CB8AC3E}">
        <p14:creationId xmlns:p14="http://schemas.microsoft.com/office/powerpoint/2010/main" val="2258535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5" y="1340768"/>
            <a:ext cx="7776864" cy="4800600"/>
          </a:xfrm>
        </p:spPr>
        <p:txBody>
          <a:bodyPr>
            <a:noAutofit/>
          </a:bodyPr>
          <a:lstStyle/>
          <a:p>
            <a:pPr marL="114300" indent="0">
              <a:buFont typeface="Arial" charset="0"/>
              <a:buNone/>
              <a:defRPr/>
            </a:pPr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Racional </a:t>
            </a:r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Elemento {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num,den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s-E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Font typeface="Arial" charset="0"/>
              <a:buNone/>
              <a:defRPr/>
            </a:pP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esNeutro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==0;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(Elemento e) {</a:t>
            </a:r>
          </a:p>
          <a:p>
            <a:pPr marL="114300" indent="0">
              <a:buFont typeface="Arial" charset="0"/>
              <a:buNone/>
              <a:defRPr/>
            </a:pPr>
            <a:endParaRPr lang="es-E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Font typeface="Arial" charset="0"/>
              <a:buNone/>
              <a:defRPr/>
            </a:pP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Font typeface="Arial" charset="0"/>
              <a:buNone/>
              <a:defRPr/>
            </a:pP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Racional suma (Racional R) 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114300" indent="0">
              <a:buFont typeface="Arial" charset="0"/>
              <a:buNone/>
              <a:defRPr/>
            </a:pPr>
            <a:endParaRPr lang="es-E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Font typeface="Arial" charset="0"/>
              <a:buNone/>
              <a:defRPr/>
            </a:pP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s-E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Font typeface="Arial" charset="0"/>
              <a:buNone/>
              <a:defRPr/>
            </a:pP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14300" indent="0">
              <a:buFont typeface="Arial" charset="0"/>
              <a:buNone/>
              <a:defRPr/>
            </a:pP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Font typeface="Arial" charset="0"/>
              <a:buNone/>
              <a:defRPr/>
            </a:pPr>
            <a:endParaRPr lang="es-AR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52400" y="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err="1" smtClean="0"/>
              <a:t>Genericidad</a:t>
            </a:r>
            <a:endParaRPr lang="es-AR" sz="4000" b="1" dirty="0"/>
          </a:p>
        </p:txBody>
      </p:sp>
    </p:spTree>
    <p:extLst>
      <p:ext uri="{BB962C8B-B14F-4D97-AF65-F5344CB8AC3E}">
        <p14:creationId xmlns:p14="http://schemas.microsoft.com/office/powerpoint/2010/main" val="269078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1" y="1600200"/>
            <a:ext cx="7355160" cy="3052936"/>
          </a:xfrm>
        </p:spPr>
        <p:txBody>
          <a:bodyPr>
            <a:normAutofit/>
          </a:bodyPr>
          <a:lstStyle/>
          <a:p>
            <a:pPr marL="114300" indent="0">
              <a:buFont typeface="Arial" charset="0"/>
              <a:buNone/>
              <a:defRPr/>
            </a:pPr>
            <a:r>
              <a:rPr lang="es-ES_tradnl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ublic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todosNeutros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(){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todos=true;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f=0;f&lt;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obtenerNFil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()&amp;&amp;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todos;f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_tradnl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_tradnl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c=0;c&lt;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obtenerNCol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()&amp;&amp;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todos;c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todos = m[f][c].</a:t>
            </a:r>
            <a:r>
              <a:rPr lang="es-ES_tradnl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esNeutro</a:t>
            </a:r>
            <a:r>
              <a:rPr lang="es-ES_tradnl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todos;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_tradnl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</a:p>
          <a:p>
            <a:pPr marL="114300" indent="0">
              <a:buFont typeface="Arial" charset="0"/>
              <a:buNone/>
              <a:defRPr/>
            </a:pPr>
            <a:endParaRPr lang="es-A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52400" y="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err="1" smtClean="0"/>
              <a:t>Genericidad</a:t>
            </a:r>
            <a:endParaRPr lang="es-AR" sz="4000" b="1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30851" y="4509120"/>
            <a:ext cx="7813178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25000"/>
              </a:spcBef>
              <a:buFontTx/>
              <a:buNone/>
              <a:defRPr/>
            </a:pPr>
            <a:r>
              <a:rPr lang="es-AR" altLang="es-AR" dirty="0" smtClean="0"/>
              <a:t>La matriz es genérica porque la implementación de las operaciones como </a:t>
            </a:r>
            <a:r>
              <a:rPr lang="es-AR" altLang="es-AR" dirty="0" err="1" smtClean="0"/>
              <a:t>todosNeutros</a:t>
            </a:r>
            <a:r>
              <a:rPr lang="es-AR" altLang="es-AR" dirty="0" smtClean="0"/>
              <a:t> no depende del tipo de las componentes, no significa que las componentes pueden ser de cualquier tipo. </a:t>
            </a:r>
            <a:endParaRPr lang="es-AR" altLang="es-AR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343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552400" y="0"/>
            <a:ext cx="76200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ES" sz="4000" b="1" smtClean="0"/>
              <a:t>Genericidad</a:t>
            </a:r>
            <a:endParaRPr lang="es-AR" sz="400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03238" y="5559623"/>
            <a:ext cx="7813178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5000"/>
              </a:spcBef>
              <a:buFontTx/>
              <a:buNone/>
              <a:defRPr/>
            </a:pPr>
            <a:r>
              <a:rPr lang="es-AR" altLang="es-AR" b="1" dirty="0" smtClean="0"/>
              <a:t>Error de compilación</a:t>
            </a:r>
            <a:endParaRPr lang="es-AR" altLang="es-AR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457201" y="1600200"/>
            <a:ext cx="7355160" cy="305293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charset="0"/>
              <a:buNone/>
              <a:defRPr/>
            </a:pP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todosNeutros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(){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f=0;f&lt;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obtenerNFil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()&amp;&amp;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todos;f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c=0;c&lt;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obtenerNCol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()&amp;&amp;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todos;c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todos = m[f][c].</a:t>
            </a:r>
            <a:r>
              <a:rPr lang="es-ES_tradnl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esNeutro</a:t>
            </a:r>
            <a:r>
              <a:rPr lang="es-ES_tradnl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todos;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</a:p>
          <a:p>
            <a:pPr marL="114300" indent="0">
              <a:buFont typeface="Arial" charset="0"/>
              <a:buNone/>
              <a:defRPr/>
            </a:pPr>
            <a:endParaRPr lang="es-A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96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552400" y="0"/>
            <a:ext cx="76200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ES" sz="4000" b="1" smtClean="0"/>
              <a:t>Genericidad</a:t>
            </a:r>
            <a:endParaRPr lang="es-AR" sz="400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03238" y="5550331"/>
            <a:ext cx="7813178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5000"/>
              </a:spcBef>
              <a:buFontTx/>
              <a:buNone/>
              <a:defRPr/>
            </a:pPr>
            <a:r>
              <a:rPr lang="es-AR" altLang="es-AR" b="1" dirty="0" smtClean="0"/>
              <a:t>Error de ejecución</a:t>
            </a:r>
            <a:endParaRPr lang="es-AR" altLang="es-AR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457201" y="1600200"/>
            <a:ext cx="7355160" cy="305293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charset="0"/>
              <a:buNone/>
              <a:defRPr/>
            </a:pP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todosNeutros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(){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todos=true;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f=0;f&lt;=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obtenerNFil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()&amp;&amp;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todos;f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c=0;c&lt;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obtenerNCol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()&amp;&amp;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todos;c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todos = m[f][c].</a:t>
            </a:r>
            <a:r>
              <a:rPr lang="es-ES_tradnl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esNeutro</a:t>
            </a:r>
            <a:r>
              <a:rPr lang="es-ES_tradnl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todos;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</a:p>
          <a:p>
            <a:pPr marL="114300" indent="0">
              <a:buFont typeface="Arial" charset="0"/>
              <a:buNone/>
              <a:defRPr/>
            </a:pPr>
            <a:endParaRPr lang="es-A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67544" y="4725144"/>
            <a:ext cx="7120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altLang="es-AR" sz="2400" dirty="0" smtClean="0"/>
              <a:t>Si la matriz contiene componentes nulas o no ligadas</a:t>
            </a:r>
            <a:endParaRPr lang="es-AR" altLang="es-AR" sz="2400" dirty="0"/>
          </a:p>
        </p:txBody>
      </p:sp>
    </p:spTree>
    <p:extLst>
      <p:ext uri="{BB962C8B-B14F-4D97-AF65-F5344CB8AC3E}">
        <p14:creationId xmlns:p14="http://schemas.microsoft.com/office/powerpoint/2010/main" val="385328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552400" y="0"/>
            <a:ext cx="76200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ES" sz="4000" b="1" smtClean="0"/>
              <a:t>Genericidad</a:t>
            </a:r>
            <a:endParaRPr lang="es-AR" sz="4000" b="1" dirty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457201" y="1600200"/>
            <a:ext cx="7355160" cy="305293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charset="0"/>
              <a:buNone/>
              <a:defRPr/>
            </a:pP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todosNeutros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(){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todos=true;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f=0;f&lt;=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obtenerNFil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()&amp;&amp;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todos;f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c=0;c&lt;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obtenerNCol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()&amp;&amp;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todos;c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(m[f</a:t>
            </a: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][c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!=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todos = m[f][c].</a:t>
            </a:r>
            <a:r>
              <a:rPr lang="es-ES_tradnl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esNeutro</a:t>
            </a:r>
            <a:r>
              <a:rPr lang="es-ES_tradnl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todos;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</a:p>
          <a:p>
            <a:pPr marL="114300" indent="0">
              <a:buFont typeface="Arial" charset="0"/>
              <a:buNone/>
              <a:defRPr/>
            </a:pPr>
            <a:endParaRPr lang="es-A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67544" y="4725144"/>
            <a:ext cx="71204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altLang="es-AR" sz="2400" dirty="0" smtClean="0"/>
              <a:t>Retorna verdadero si todas las componentes ligadas verifican la propiedad </a:t>
            </a:r>
            <a:r>
              <a:rPr lang="es-ES" altLang="es-AR" sz="2400" dirty="0" err="1" smtClean="0"/>
              <a:t>esNeutro</a:t>
            </a:r>
            <a:r>
              <a:rPr lang="es-ES" altLang="es-AR" sz="2400" dirty="0" smtClean="0"/>
              <a:t> </a:t>
            </a:r>
            <a:endParaRPr lang="es-AR" altLang="es-AR" sz="2400" dirty="0"/>
          </a:p>
        </p:txBody>
      </p:sp>
    </p:spTree>
    <p:extLst>
      <p:ext uri="{BB962C8B-B14F-4D97-AF65-F5344CB8AC3E}">
        <p14:creationId xmlns:p14="http://schemas.microsoft.com/office/powerpoint/2010/main" val="126140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552400" y="0"/>
            <a:ext cx="76200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ES" sz="4000" b="1" smtClean="0"/>
              <a:t>Genericidad</a:t>
            </a:r>
            <a:endParaRPr lang="es-AR" sz="4000" b="1" dirty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457201" y="1600200"/>
            <a:ext cx="7355160" cy="305293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charset="0"/>
              <a:buNone/>
              <a:defRPr/>
            </a:pP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todosNeutros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(){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todos=true;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f=0;f&lt;=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obtenerNFil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()&amp;&amp;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todos;f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c=0;c&lt;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obtenerNCol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()&amp;&amp;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todos;c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todos = (m[f</a:t>
            </a: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][c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!=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&amp;&amp; 				   m[f][c].</a:t>
            </a:r>
            <a:r>
              <a:rPr lang="es-ES_tradnl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esNeutro</a:t>
            </a:r>
            <a:r>
              <a:rPr lang="es-ES_tradnl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todos;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</a:p>
          <a:p>
            <a:pPr marL="114300" indent="0">
              <a:buFont typeface="Arial" charset="0"/>
              <a:buNone/>
              <a:defRPr/>
            </a:pPr>
            <a:endParaRPr lang="es-A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67544" y="4725144"/>
            <a:ext cx="71204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altLang="es-AR" sz="2400" dirty="0" smtClean="0"/>
              <a:t>Retorna verdadero si todas las componentes están  ligadas Y verifican la propiedad </a:t>
            </a:r>
            <a:r>
              <a:rPr lang="es-ES" altLang="es-AR" sz="2400" dirty="0" err="1" smtClean="0"/>
              <a:t>esNeutro</a:t>
            </a:r>
            <a:r>
              <a:rPr lang="es-ES" altLang="es-AR" sz="2400" dirty="0" smtClean="0"/>
              <a:t> </a:t>
            </a:r>
            <a:endParaRPr lang="es-AR" altLang="es-AR" sz="2400" dirty="0"/>
          </a:p>
        </p:txBody>
      </p:sp>
    </p:spTree>
    <p:extLst>
      <p:ext uri="{BB962C8B-B14F-4D97-AF65-F5344CB8AC3E}">
        <p14:creationId xmlns:p14="http://schemas.microsoft.com/office/powerpoint/2010/main" val="10045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ChangeArrowheads="1"/>
          </p:cNvSpPr>
          <p:nvPr/>
        </p:nvSpPr>
        <p:spPr bwMode="auto">
          <a:xfrm>
            <a:off x="274638" y="1189038"/>
            <a:ext cx="5165725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AR" altLang="es-AR" sz="2400" dirty="0"/>
              <a:t>Matriz</a:t>
            </a:r>
          </a:p>
        </p:txBody>
      </p:sp>
      <p:sp>
        <p:nvSpPr>
          <p:cNvPr id="20483" name="Rectangle 8"/>
          <p:cNvSpPr>
            <a:spLocks noChangeArrowheads="1"/>
          </p:cNvSpPr>
          <p:nvPr/>
        </p:nvSpPr>
        <p:spPr bwMode="auto">
          <a:xfrm>
            <a:off x="274638" y="1736725"/>
            <a:ext cx="5165725" cy="595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AR" altLang="es-AR" sz="2400">
                <a:solidFill>
                  <a:srgbClr val="FF0000"/>
                </a:solidFill>
              </a:rPr>
              <a:t>Elemento</a:t>
            </a:r>
            <a:r>
              <a:rPr lang="es-AR" altLang="es-AR" sz="2400"/>
              <a:t> [] [] m</a:t>
            </a:r>
          </a:p>
        </p:txBody>
      </p:sp>
      <p:sp>
        <p:nvSpPr>
          <p:cNvPr id="20484" name="Rectangle 9"/>
          <p:cNvSpPr>
            <a:spLocks noChangeArrowheads="1"/>
          </p:cNvSpPr>
          <p:nvPr/>
        </p:nvSpPr>
        <p:spPr bwMode="auto">
          <a:xfrm>
            <a:off x="274638" y="2332039"/>
            <a:ext cx="5165725" cy="34732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AR" altLang="es-AR" sz="2400" dirty="0"/>
              <a:t>&lt;&lt;consultas&gt;&gt;</a:t>
            </a:r>
          </a:p>
          <a:p>
            <a:r>
              <a:rPr lang="es-AR" altLang="es-AR" sz="2400" dirty="0" err="1"/>
              <a:t>existePos</a:t>
            </a:r>
            <a:r>
              <a:rPr lang="es-AR" altLang="es-AR" sz="2400" dirty="0"/>
              <a:t>(</a:t>
            </a:r>
            <a:r>
              <a:rPr lang="es-AR" altLang="es-AR" sz="2400" dirty="0" err="1"/>
              <a:t>f,c</a:t>
            </a:r>
            <a:r>
              <a:rPr lang="es-AR" altLang="es-AR" sz="2400" dirty="0"/>
              <a:t> : entero) : </a:t>
            </a:r>
            <a:r>
              <a:rPr lang="es-AR" altLang="es-AR" sz="2400" dirty="0" err="1" smtClean="0"/>
              <a:t>boolean</a:t>
            </a:r>
            <a:endParaRPr lang="es-AR" altLang="es-AR" sz="2400" dirty="0" smtClean="0"/>
          </a:p>
          <a:p>
            <a:r>
              <a:rPr lang="es-AR" altLang="es-AR" sz="2400" dirty="0" err="1" smtClean="0"/>
              <a:t>hayNulos</a:t>
            </a:r>
            <a:r>
              <a:rPr lang="es-AR" altLang="es-AR" sz="2400" dirty="0" smtClean="0"/>
              <a:t>():</a:t>
            </a:r>
            <a:r>
              <a:rPr lang="es-AR" altLang="es-AR" sz="2400" dirty="0" err="1" smtClean="0"/>
              <a:t>boolean</a:t>
            </a:r>
            <a:endParaRPr lang="es-AR" altLang="es-AR" sz="2400" dirty="0"/>
          </a:p>
          <a:p>
            <a:r>
              <a:rPr lang="es-AR" altLang="es-AR" sz="2400" dirty="0" err="1"/>
              <a:t>obtenerNFil</a:t>
            </a:r>
            <a:r>
              <a:rPr lang="es-AR" altLang="es-AR" sz="2400" dirty="0"/>
              <a:t> () : entero</a:t>
            </a:r>
          </a:p>
          <a:p>
            <a:r>
              <a:rPr lang="es-AR" altLang="es-AR" sz="2400" dirty="0" err="1"/>
              <a:t>obtenerNCol</a:t>
            </a:r>
            <a:r>
              <a:rPr lang="es-AR" altLang="es-AR" sz="2400" dirty="0"/>
              <a:t> () : entero</a:t>
            </a:r>
          </a:p>
          <a:p>
            <a:r>
              <a:rPr lang="es-AR" altLang="es-AR" sz="2400" dirty="0" err="1"/>
              <a:t>obtenerElem</a:t>
            </a:r>
            <a:r>
              <a:rPr lang="es-AR" altLang="es-AR" sz="2400" dirty="0"/>
              <a:t> (</a:t>
            </a:r>
            <a:r>
              <a:rPr lang="es-AR" altLang="es-AR" sz="2400" dirty="0" err="1"/>
              <a:t>f,c</a:t>
            </a:r>
            <a:r>
              <a:rPr lang="es-AR" altLang="es-AR" sz="2400" dirty="0"/>
              <a:t> : entero) : </a:t>
            </a:r>
            <a:r>
              <a:rPr lang="es-AR" altLang="es-AR" sz="2400" dirty="0">
                <a:solidFill>
                  <a:srgbClr val="FF0000"/>
                </a:solidFill>
              </a:rPr>
              <a:t>Elemento</a:t>
            </a:r>
          </a:p>
          <a:p>
            <a:r>
              <a:rPr lang="es-AR" altLang="es-AR" sz="2400" dirty="0" err="1" smtClean="0">
                <a:solidFill>
                  <a:srgbClr val="0070C0"/>
                </a:solidFill>
              </a:rPr>
              <a:t>equals</a:t>
            </a:r>
            <a:r>
              <a:rPr lang="es-AR" altLang="es-AR" sz="2400" dirty="0" smtClean="0">
                <a:solidFill>
                  <a:srgbClr val="0070C0"/>
                </a:solidFill>
              </a:rPr>
              <a:t>(</a:t>
            </a:r>
            <a:r>
              <a:rPr lang="es-AR" altLang="es-AR" sz="2400" dirty="0" err="1" smtClean="0">
                <a:solidFill>
                  <a:srgbClr val="0070C0"/>
                </a:solidFill>
              </a:rPr>
              <a:t>mp:Matriz</a:t>
            </a:r>
            <a:r>
              <a:rPr lang="es-AR" altLang="es-AR" sz="2400" dirty="0">
                <a:solidFill>
                  <a:srgbClr val="0070C0"/>
                </a:solidFill>
              </a:rPr>
              <a:t>): </a:t>
            </a:r>
            <a:r>
              <a:rPr lang="es-AR" altLang="es-AR" sz="2400" dirty="0" err="1">
                <a:solidFill>
                  <a:srgbClr val="0070C0"/>
                </a:solidFill>
              </a:rPr>
              <a:t>boolean</a:t>
            </a:r>
            <a:endParaRPr lang="es-AR" altLang="es-AR" sz="2400" dirty="0">
              <a:solidFill>
                <a:srgbClr val="0070C0"/>
              </a:solidFill>
            </a:endParaRPr>
          </a:p>
          <a:p>
            <a:r>
              <a:rPr lang="es-AR" altLang="es-AR" sz="2400" dirty="0" err="1">
                <a:solidFill>
                  <a:srgbClr val="0070C0"/>
                </a:solidFill>
              </a:rPr>
              <a:t>todosNeutros</a:t>
            </a:r>
            <a:r>
              <a:rPr lang="es-AR" altLang="es-AR" sz="2400" dirty="0">
                <a:solidFill>
                  <a:srgbClr val="0070C0"/>
                </a:solidFill>
              </a:rPr>
              <a:t>():</a:t>
            </a:r>
            <a:r>
              <a:rPr lang="es-AR" altLang="es-AR" sz="2400" dirty="0" err="1">
                <a:solidFill>
                  <a:srgbClr val="0070C0"/>
                </a:solidFill>
              </a:rPr>
              <a:t>boolean</a:t>
            </a:r>
            <a:endParaRPr lang="es-AR" altLang="es-AR" sz="2400" dirty="0">
              <a:solidFill>
                <a:srgbClr val="0070C0"/>
              </a:solidFill>
            </a:endParaRPr>
          </a:p>
          <a:p>
            <a:pPr algn="ctr"/>
            <a:endParaRPr lang="es-AR" altLang="es-AR" sz="2400" dirty="0"/>
          </a:p>
        </p:txBody>
      </p:sp>
      <p:sp>
        <p:nvSpPr>
          <p:cNvPr id="11" name="AutoShape 17"/>
          <p:cNvSpPr>
            <a:spLocks noChangeArrowheads="1"/>
          </p:cNvSpPr>
          <p:nvPr/>
        </p:nvSpPr>
        <p:spPr bwMode="auto">
          <a:xfrm flipH="1" flipV="1">
            <a:off x="5652850" y="3864442"/>
            <a:ext cx="3224212" cy="23008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r>
              <a:rPr lang="es-AR" altLang="es-AR" dirty="0" err="1">
                <a:solidFill>
                  <a:srgbClr val="0070C0"/>
                </a:solidFill>
              </a:rPr>
              <a:t>todosNeutros</a:t>
            </a:r>
            <a:r>
              <a:rPr lang="es-AR" altLang="es-AR" dirty="0">
                <a:solidFill>
                  <a:srgbClr val="0070C0"/>
                </a:solidFill>
              </a:rPr>
              <a:t>():</a:t>
            </a:r>
            <a:r>
              <a:rPr lang="es-AR" altLang="es-AR" dirty="0" err="1">
                <a:solidFill>
                  <a:srgbClr val="0070C0"/>
                </a:solidFill>
              </a:rPr>
              <a:t>boolean</a:t>
            </a:r>
            <a:endParaRPr lang="es-AR" altLang="es-AR" dirty="0">
              <a:solidFill>
                <a:srgbClr val="0070C0"/>
              </a:solidFill>
            </a:endParaRPr>
          </a:p>
          <a:p>
            <a:r>
              <a:rPr lang="es-AR" altLang="es-AR" dirty="0" smtClean="0"/>
              <a:t>Retorna </a:t>
            </a:r>
            <a:r>
              <a:rPr lang="es-AR" altLang="es-AR" dirty="0"/>
              <a:t>verdadero </a:t>
            </a:r>
          </a:p>
          <a:p>
            <a:r>
              <a:rPr lang="es-AR" altLang="es-AR" dirty="0"/>
              <a:t>sí y solo sí </a:t>
            </a:r>
          </a:p>
          <a:p>
            <a:r>
              <a:rPr lang="es-AR" altLang="es-AR" dirty="0"/>
              <a:t>cada elemento cumple </a:t>
            </a:r>
          </a:p>
          <a:p>
            <a:r>
              <a:rPr lang="es-AR" altLang="es-AR" dirty="0"/>
              <a:t>la propiedad </a:t>
            </a:r>
            <a:r>
              <a:rPr lang="es-AR" altLang="es-AR" dirty="0" err="1" smtClean="0"/>
              <a:t>esNeutro</a:t>
            </a:r>
            <a:endParaRPr lang="es-AR" altLang="es-AR" dirty="0" smtClean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2400" y="0"/>
            <a:ext cx="76200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ES" sz="4000" b="1" smtClean="0"/>
              <a:t>Genericidad</a:t>
            </a:r>
            <a:endParaRPr lang="es-AR" sz="4000" b="1" dirty="0"/>
          </a:p>
        </p:txBody>
      </p:sp>
      <p:sp>
        <p:nvSpPr>
          <p:cNvPr id="7" name="AutoShape 17"/>
          <p:cNvSpPr>
            <a:spLocks noChangeArrowheads="1"/>
          </p:cNvSpPr>
          <p:nvPr/>
        </p:nvSpPr>
        <p:spPr bwMode="auto">
          <a:xfrm flipH="1" flipV="1">
            <a:off x="5652850" y="3068960"/>
            <a:ext cx="3224212" cy="752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r>
              <a:rPr lang="es-AR" altLang="es-AR" dirty="0" err="1" smtClean="0">
                <a:solidFill>
                  <a:srgbClr val="0070C0"/>
                </a:solidFill>
              </a:rPr>
              <a:t>equals</a:t>
            </a:r>
            <a:r>
              <a:rPr lang="es-AR" altLang="es-AR" dirty="0" smtClean="0">
                <a:solidFill>
                  <a:srgbClr val="0070C0"/>
                </a:solidFill>
              </a:rPr>
              <a:t>(</a:t>
            </a:r>
            <a:r>
              <a:rPr lang="es-AR" altLang="es-AR" dirty="0" err="1" smtClean="0">
                <a:solidFill>
                  <a:srgbClr val="0070C0"/>
                </a:solidFill>
              </a:rPr>
              <a:t>mp:Matriz</a:t>
            </a:r>
            <a:r>
              <a:rPr lang="es-AR" altLang="es-AR" dirty="0" smtClean="0">
                <a:solidFill>
                  <a:srgbClr val="0070C0"/>
                </a:solidFill>
              </a:rPr>
              <a:t>):</a:t>
            </a:r>
            <a:r>
              <a:rPr lang="es-AR" altLang="es-AR" dirty="0" err="1">
                <a:solidFill>
                  <a:srgbClr val="0070C0"/>
                </a:solidFill>
              </a:rPr>
              <a:t>boolean</a:t>
            </a:r>
            <a:endParaRPr lang="es-AR" altLang="es-AR" dirty="0">
              <a:solidFill>
                <a:srgbClr val="0070C0"/>
              </a:solidFill>
            </a:endParaRPr>
          </a:p>
          <a:p>
            <a:r>
              <a:rPr lang="es-AR" altLang="es-AR" dirty="0" smtClean="0"/>
              <a:t>Compara en profundidad</a:t>
            </a:r>
            <a:endParaRPr lang="es-AR" altLang="es-AR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74637" y="5805265"/>
            <a:ext cx="5165725" cy="8640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AR" altLang="es-AR" sz="2400" dirty="0" smtClean="0"/>
              <a:t>Todos los recorridos requieren que </a:t>
            </a:r>
          </a:p>
          <a:p>
            <a:r>
              <a:rPr lang="es-AR" altLang="es-AR" sz="2400" dirty="0" smtClean="0"/>
              <a:t>todas las componentes estén ligadas. </a:t>
            </a:r>
            <a:endParaRPr lang="es-AR" altLang="es-AR" sz="2400" dirty="0"/>
          </a:p>
        </p:txBody>
      </p:sp>
    </p:spTree>
    <p:extLst>
      <p:ext uri="{BB962C8B-B14F-4D97-AF65-F5344CB8AC3E}">
        <p14:creationId xmlns:p14="http://schemas.microsoft.com/office/powerpoint/2010/main" val="165882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075613" cy="4800600"/>
          </a:xfrm>
        </p:spPr>
        <p:txBody>
          <a:bodyPr>
            <a:normAutofit fontScale="92500" lnSpcReduction="20000"/>
          </a:bodyPr>
          <a:lstStyle/>
          <a:p>
            <a:pPr marL="114300" indent="0">
              <a:buFont typeface="Arial" charset="0"/>
              <a:buNone/>
              <a:defRPr/>
            </a:pPr>
            <a:r>
              <a:rPr lang="es-ES_tradnl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ublic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todosNeutros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(){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todosNeu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obtenerNFil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()-1);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s-ES_tradnl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rivate</a:t>
            </a:r>
            <a:r>
              <a:rPr lang="es-ES_tradnl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todosNeu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f){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es = true;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(f&gt;=0)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es =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filaNeutros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f,obtenerNCol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()-1) &amp;&amp;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todosNeu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(f-1);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es;</a:t>
            </a:r>
            <a:endParaRPr lang="es-ES_tradnl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s-ES_tradnl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rivate</a:t>
            </a:r>
            <a:r>
              <a:rPr lang="es-ES_tradnl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filaNeutros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f,int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c){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es = true;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_tradnl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&gt;=0</a:t>
            </a: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es = 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m[f][c].</a:t>
            </a:r>
            <a:r>
              <a:rPr lang="es-ES_tradnl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esNeutro</a:t>
            </a:r>
            <a:r>
              <a:rPr lang="es-ES_tradnl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&amp;&amp;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filaNeutros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(f,c-1);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es;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Font typeface="Arial" charset="0"/>
              <a:buNone/>
              <a:defRPr/>
            </a:pPr>
            <a:endParaRPr lang="es-A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52400" y="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err="1" smtClean="0"/>
              <a:t>Genericidad</a:t>
            </a:r>
            <a:endParaRPr lang="es-AR" sz="4000" b="1" dirty="0"/>
          </a:p>
        </p:txBody>
      </p:sp>
    </p:spTree>
    <p:extLst>
      <p:ext uri="{BB962C8B-B14F-4D97-AF65-F5344CB8AC3E}">
        <p14:creationId xmlns:p14="http://schemas.microsoft.com/office/powerpoint/2010/main" val="56110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ChangeArrowheads="1"/>
          </p:cNvSpPr>
          <p:nvPr/>
        </p:nvSpPr>
        <p:spPr bwMode="auto">
          <a:xfrm>
            <a:off x="274638" y="1189038"/>
            <a:ext cx="5165725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AR" altLang="es-AR" sz="2400"/>
              <a:t>Matriz</a:t>
            </a:r>
          </a:p>
        </p:txBody>
      </p:sp>
      <p:sp>
        <p:nvSpPr>
          <p:cNvPr id="19459" name="Rectangle 8"/>
          <p:cNvSpPr>
            <a:spLocks noChangeArrowheads="1"/>
          </p:cNvSpPr>
          <p:nvPr/>
        </p:nvSpPr>
        <p:spPr bwMode="auto">
          <a:xfrm>
            <a:off x="274638" y="1736725"/>
            <a:ext cx="5165725" cy="595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AR" altLang="es-AR" sz="2400">
                <a:solidFill>
                  <a:srgbClr val="FF0000"/>
                </a:solidFill>
              </a:rPr>
              <a:t>Elemento</a:t>
            </a:r>
            <a:r>
              <a:rPr lang="es-AR" altLang="es-AR" sz="2400"/>
              <a:t> [] [] m</a:t>
            </a:r>
          </a:p>
        </p:txBody>
      </p:sp>
      <p:sp>
        <p:nvSpPr>
          <p:cNvPr id="19460" name="Rectangle 9"/>
          <p:cNvSpPr>
            <a:spLocks noChangeArrowheads="1"/>
          </p:cNvSpPr>
          <p:nvPr/>
        </p:nvSpPr>
        <p:spPr bwMode="auto">
          <a:xfrm>
            <a:off x="274638" y="2332038"/>
            <a:ext cx="5165725" cy="4160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es-AR" altLang="es-AR" sz="2400" dirty="0"/>
              <a:t>&lt;&lt;</a:t>
            </a:r>
            <a:r>
              <a:rPr lang="es-AR" altLang="es-AR" sz="2400" dirty="0" smtClean="0"/>
              <a:t>constructor&gt;&gt;</a:t>
            </a:r>
            <a:endParaRPr lang="es-AR" altLang="es-AR" sz="2400" dirty="0"/>
          </a:p>
          <a:p>
            <a:pPr>
              <a:spcBef>
                <a:spcPct val="50000"/>
              </a:spcBef>
            </a:pPr>
            <a:r>
              <a:rPr lang="es-AR" altLang="es-AR" sz="2400" dirty="0"/>
              <a:t>Matriz (</a:t>
            </a:r>
            <a:r>
              <a:rPr lang="es-AR" altLang="es-AR" sz="2400" dirty="0" err="1"/>
              <a:t>fMax,cMax</a:t>
            </a:r>
            <a:r>
              <a:rPr lang="es-AR" altLang="es-AR" sz="2400" dirty="0"/>
              <a:t> : entero) </a:t>
            </a:r>
          </a:p>
          <a:p>
            <a:pPr>
              <a:spcBef>
                <a:spcPct val="50000"/>
              </a:spcBef>
            </a:pPr>
            <a:r>
              <a:rPr lang="es-AR" altLang="es-AR" sz="2400" dirty="0"/>
              <a:t>&lt;&lt;comandos&gt;&gt;</a:t>
            </a:r>
          </a:p>
          <a:p>
            <a:r>
              <a:rPr lang="es-AR" altLang="es-AR" sz="2400" dirty="0" err="1"/>
              <a:t>establecerElem</a:t>
            </a:r>
            <a:r>
              <a:rPr lang="es-AR" altLang="es-AR" sz="2400" dirty="0"/>
              <a:t> (</a:t>
            </a:r>
            <a:r>
              <a:rPr lang="es-AR" altLang="es-AR" sz="2400" dirty="0" err="1"/>
              <a:t>f,c</a:t>
            </a:r>
            <a:r>
              <a:rPr lang="es-AR" altLang="es-AR" sz="2400" dirty="0"/>
              <a:t> : entero,</a:t>
            </a:r>
          </a:p>
          <a:p>
            <a:r>
              <a:rPr lang="es-AR" altLang="es-AR" sz="2400" dirty="0"/>
              <a:t>                           </a:t>
            </a:r>
            <a:r>
              <a:rPr lang="es-AR" altLang="es-AR" sz="2400" dirty="0" err="1"/>
              <a:t>elem</a:t>
            </a:r>
            <a:r>
              <a:rPr lang="es-AR" altLang="es-AR" sz="2400" dirty="0"/>
              <a:t> : </a:t>
            </a:r>
            <a:r>
              <a:rPr lang="es-AR" altLang="es-AR" sz="2400" dirty="0">
                <a:solidFill>
                  <a:srgbClr val="FF0000"/>
                </a:solidFill>
              </a:rPr>
              <a:t>Elemento</a:t>
            </a:r>
            <a:r>
              <a:rPr lang="es-AR" altLang="es-AR" sz="2400" dirty="0"/>
              <a:t> )</a:t>
            </a:r>
          </a:p>
          <a:p>
            <a:r>
              <a:rPr lang="es-AR" altLang="es-AR" sz="2400" dirty="0" err="1" smtClean="0">
                <a:solidFill>
                  <a:srgbClr val="0070C0"/>
                </a:solidFill>
              </a:rPr>
              <a:t>ordenarCreciente</a:t>
            </a:r>
            <a:r>
              <a:rPr lang="es-AR" altLang="es-AR" sz="2400" dirty="0" smtClean="0">
                <a:solidFill>
                  <a:srgbClr val="0070C0"/>
                </a:solidFill>
              </a:rPr>
              <a:t>()</a:t>
            </a:r>
            <a:endParaRPr lang="es-AR" altLang="es-AR" sz="2400" dirty="0">
              <a:solidFill>
                <a:srgbClr val="0070C0"/>
              </a:solidFill>
            </a:endParaRPr>
          </a:p>
          <a:p>
            <a:pPr algn="ctr"/>
            <a:endParaRPr lang="es-AR" altLang="es-AR" sz="2400" dirty="0"/>
          </a:p>
        </p:txBody>
      </p:sp>
      <p:sp>
        <p:nvSpPr>
          <p:cNvPr id="5" name="AutoShape 14"/>
          <p:cNvSpPr>
            <a:spLocks noChangeArrowheads="1"/>
          </p:cNvSpPr>
          <p:nvPr/>
        </p:nvSpPr>
        <p:spPr bwMode="auto">
          <a:xfrm flipH="1" flipV="1">
            <a:off x="5588271" y="2204864"/>
            <a:ext cx="3275459" cy="138499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r>
              <a:rPr lang="es-AR" altLang="es-AR" dirty="0" err="1"/>
              <a:t>establecerElem</a:t>
            </a:r>
            <a:r>
              <a:rPr lang="es-AR" altLang="es-AR" dirty="0"/>
              <a:t> (</a:t>
            </a:r>
            <a:r>
              <a:rPr lang="es-AR" altLang="es-AR" dirty="0" err="1"/>
              <a:t>f,c</a:t>
            </a:r>
            <a:r>
              <a:rPr lang="es-AR" altLang="es-AR" dirty="0"/>
              <a:t> : entero,</a:t>
            </a:r>
          </a:p>
          <a:p>
            <a:r>
              <a:rPr lang="es-AR" altLang="es-AR" dirty="0"/>
              <a:t>                         </a:t>
            </a:r>
            <a:r>
              <a:rPr lang="es-AR" altLang="es-AR" dirty="0" smtClean="0"/>
              <a:t>    </a:t>
            </a:r>
            <a:r>
              <a:rPr lang="es-AR" altLang="es-AR" dirty="0" err="1"/>
              <a:t>elem</a:t>
            </a:r>
            <a:r>
              <a:rPr lang="es-AR" altLang="es-AR" dirty="0"/>
              <a:t> : </a:t>
            </a:r>
            <a:r>
              <a:rPr lang="es-AR" altLang="es-AR" dirty="0" smtClean="0">
                <a:solidFill>
                  <a:srgbClr val="FF0000"/>
                </a:solidFill>
              </a:rPr>
              <a:t>Elemento)</a:t>
            </a:r>
          </a:p>
          <a:p>
            <a:r>
              <a:rPr lang="es-AR" altLang="es-AR" dirty="0" smtClean="0"/>
              <a:t> </a:t>
            </a:r>
            <a:r>
              <a:rPr lang="es-AR" altLang="es-AR" dirty="0"/>
              <a:t>Asume que la posición</a:t>
            </a:r>
          </a:p>
          <a:p>
            <a:r>
              <a:rPr lang="es-AR" altLang="es-AR" dirty="0"/>
              <a:t>es válida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52400" y="0"/>
            <a:ext cx="76200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ES" sz="4000" b="1" smtClean="0"/>
              <a:t>Genericidad</a:t>
            </a:r>
            <a:endParaRPr lang="es-AR" sz="4000" b="1" dirty="0"/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 flipH="1" flipV="1">
            <a:off x="5640064" y="5107768"/>
            <a:ext cx="3223666" cy="134556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wrap="none" anchor="ctr"/>
          <a:lstStyle/>
          <a:p>
            <a:r>
              <a:rPr lang="es-AR" altLang="es-AR" dirty="0" err="1" smtClean="0">
                <a:solidFill>
                  <a:srgbClr val="0070C0"/>
                </a:solidFill>
              </a:rPr>
              <a:t>ordenarCreciente</a:t>
            </a:r>
            <a:r>
              <a:rPr lang="es-AR" altLang="es-AR" dirty="0" smtClean="0">
                <a:solidFill>
                  <a:srgbClr val="0070C0"/>
                </a:solidFill>
              </a:rPr>
              <a:t>()</a:t>
            </a:r>
            <a:endParaRPr lang="es-AR" altLang="es-AR" dirty="0">
              <a:solidFill>
                <a:srgbClr val="0070C0"/>
              </a:solidFill>
            </a:endParaRPr>
          </a:p>
          <a:p>
            <a:r>
              <a:rPr lang="es-AR" altLang="es-AR" dirty="0" smtClean="0"/>
              <a:t>Reacomoda las filas de modo que </a:t>
            </a:r>
          </a:p>
          <a:p>
            <a:r>
              <a:rPr lang="es-AR" altLang="es-AR" dirty="0" smtClean="0"/>
              <a:t>los elementos de la primera </a:t>
            </a:r>
          </a:p>
          <a:p>
            <a:r>
              <a:rPr lang="es-AR" altLang="es-AR" dirty="0" smtClean="0"/>
              <a:t>columna queden ordenados </a:t>
            </a:r>
          </a:p>
          <a:p>
            <a:r>
              <a:rPr lang="es-AR" altLang="es-AR" dirty="0" smtClean="0"/>
              <a:t>de manera creciente</a:t>
            </a:r>
            <a:endParaRPr lang="es-AR" altLang="es-AR" dirty="0"/>
          </a:p>
        </p:txBody>
      </p:sp>
    </p:spTree>
    <p:extLst>
      <p:ext uri="{BB962C8B-B14F-4D97-AF65-F5344CB8AC3E}">
        <p14:creationId xmlns:p14="http://schemas.microsoft.com/office/powerpoint/2010/main" val="41905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 txBox="1">
            <a:spLocks/>
          </p:cNvSpPr>
          <p:nvPr/>
        </p:nvSpPr>
        <p:spPr>
          <a:xfrm>
            <a:off x="552400" y="0"/>
            <a:ext cx="76200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ES" sz="4000" b="1" smtClean="0"/>
              <a:t>Genericidad</a:t>
            </a:r>
            <a:endParaRPr lang="es-AR" sz="4000" b="1" dirty="0"/>
          </a:p>
        </p:txBody>
      </p:sp>
      <p:sp>
        <p:nvSpPr>
          <p:cNvPr id="9" name="8 Rectángulo"/>
          <p:cNvSpPr/>
          <p:nvPr/>
        </p:nvSpPr>
        <p:spPr>
          <a:xfrm>
            <a:off x="775087" y="3316448"/>
            <a:ext cx="648072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9 Rectángulo"/>
          <p:cNvSpPr/>
          <p:nvPr/>
        </p:nvSpPr>
        <p:spPr>
          <a:xfrm>
            <a:off x="1584940" y="2648416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10 Rectángulo"/>
          <p:cNvSpPr/>
          <p:nvPr/>
        </p:nvSpPr>
        <p:spPr>
          <a:xfrm>
            <a:off x="1575559" y="3307812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12 Rectángulo"/>
          <p:cNvSpPr/>
          <p:nvPr/>
        </p:nvSpPr>
        <p:spPr>
          <a:xfrm>
            <a:off x="2359263" y="331644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13 Rectángulo"/>
          <p:cNvSpPr/>
          <p:nvPr/>
        </p:nvSpPr>
        <p:spPr>
          <a:xfrm>
            <a:off x="776084" y="2024523"/>
            <a:ext cx="648072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14 Elipse"/>
          <p:cNvSpPr/>
          <p:nvPr/>
        </p:nvSpPr>
        <p:spPr>
          <a:xfrm>
            <a:off x="920100" y="2132043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6" name="15 Rectángulo"/>
          <p:cNvSpPr/>
          <p:nvPr/>
        </p:nvSpPr>
        <p:spPr>
          <a:xfrm>
            <a:off x="784468" y="2657052"/>
            <a:ext cx="648072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7" name="16 Elipse"/>
          <p:cNvSpPr/>
          <p:nvPr/>
        </p:nvSpPr>
        <p:spPr>
          <a:xfrm>
            <a:off x="919103" y="3429105"/>
            <a:ext cx="360040" cy="36004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17 Rectángulo"/>
          <p:cNvSpPr/>
          <p:nvPr/>
        </p:nvSpPr>
        <p:spPr>
          <a:xfrm>
            <a:off x="776084" y="1385087"/>
            <a:ext cx="648072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18 Elipse"/>
          <p:cNvSpPr/>
          <p:nvPr/>
        </p:nvSpPr>
        <p:spPr>
          <a:xfrm>
            <a:off x="920100" y="1492607"/>
            <a:ext cx="360040" cy="360040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0" name="19 Elipse"/>
          <p:cNvSpPr/>
          <p:nvPr/>
        </p:nvSpPr>
        <p:spPr>
          <a:xfrm>
            <a:off x="928484" y="2793677"/>
            <a:ext cx="360040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24 Rectángulo"/>
          <p:cNvSpPr/>
          <p:nvPr/>
        </p:nvSpPr>
        <p:spPr>
          <a:xfrm>
            <a:off x="1576556" y="2015887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6" name="25 Elipse"/>
          <p:cNvSpPr/>
          <p:nvPr/>
        </p:nvSpPr>
        <p:spPr>
          <a:xfrm>
            <a:off x="1720572" y="2123407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7" name="26 Rectángulo"/>
          <p:cNvSpPr/>
          <p:nvPr/>
        </p:nvSpPr>
        <p:spPr>
          <a:xfrm>
            <a:off x="2360260" y="2024523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8" name="27 Elipse"/>
          <p:cNvSpPr/>
          <p:nvPr/>
        </p:nvSpPr>
        <p:spPr>
          <a:xfrm>
            <a:off x="2504276" y="2132043"/>
            <a:ext cx="360040" cy="36004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FFFFFF"/>
              </a:solidFill>
            </a:endParaRPr>
          </a:p>
        </p:txBody>
      </p:sp>
      <p:sp>
        <p:nvSpPr>
          <p:cNvPr id="31" name="30 Elipse"/>
          <p:cNvSpPr/>
          <p:nvPr/>
        </p:nvSpPr>
        <p:spPr>
          <a:xfrm>
            <a:off x="1727959" y="3415824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31 Rectángulo"/>
          <p:cNvSpPr/>
          <p:nvPr/>
        </p:nvSpPr>
        <p:spPr>
          <a:xfrm>
            <a:off x="2368644" y="2657052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3" name="32 Elipse"/>
          <p:cNvSpPr/>
          <p:nvPr/>
        </p:nvSpPr>
        <p:spPr>
          <a:xfrm>
            <a:off x="2503279" y="3423726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6" name="35 Rectángulo"/>
          <p:cNvSpPr/>
          <p:nvPr/>
        </p:nvSpPr>
        <p:spPr>
          <a:xfrm>
            <a:off x="1576556" y="1376451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7" name="36 Elipse"/>
          <p:cNvSpPr/>
          <p:nvPr/>
        </p:nvSpPr>
        <p:spPr>
          <a:xfrm>
            <a:off x="1720572" y="1483971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8" name="37 Rectángulo"/>
          <p:cNvSpPr/>
          <p:nvPr/>
        </p:nvSpPr>
        <p:spPr>
          <a:xfrm>
            <a:off x="2360260" y="1385087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9" name="38 Elipse"/>
          <p:cNvSpPr/>
          <p:nvPr/>
        </p:nvSpPr>
        <p:spPr>
          <a:xfrm>
            <a:off x="2504276" y="1492607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2" name="41 Elipse"/>
          <p:cNvSpPr/>
          <p:nvPr/>
        </p:nvSpPr>
        <p:spPr>
          <a:xfrm>
            <a:off x="1740292" y="275642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3" name="42 Elipse"/>
          <p:cNvSpPr/>
          <p:nvPr/>
        </p:nvSpPr>
        <p:spPr>
          <a:xfrm>
            <a:off x="2533168" y="2764572"/>
            <a:ext cx="360040" cy="36004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2" name="51 Rectángulo"/>
          <p:cNvSpPr/>
          <p:nvPr/>
        </p:nvSpPr>
        <p:spPr>
          <a:xfrm>
            <a:off x="4211960" y="3363636"/>
            <a:ext cx="648072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3" name="52 Rectángulo"/>
          <p:cNvSpPr/>
          <p:nvPr/>
        </p:nvSpPr>
        <p:spPr>
          <a:xfrm>
            <a:off x="5029988" y="3353001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4" name="53 Rectángulo"/>
          <p:cNvSpPr/>
          <p:nvPr/>
        </p:nvSpPr>
        <p:spPr>
          <a:xfrm>
            <a:off x="5004048" y="206052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5" name="54 Rectángulo"/>
          <p:cNvSpPr/>
          <p:nvPr/>
        </p:nvSpPr>
        <p:spPr>
          <a:xfrm>
            <a:off x="5787752" y="2069156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6" name="55 Rectángulo"/>
          <p:cNvSpPr/>
          <p:nvPr/>
        </p:nvSpPr>
        <p:spPr>
          <a:xfrm>
            <a:off x="4211960" y="1419420"/>
            <a:ext cx="648072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7" name="56 Elipse"/>
          <p:cNvSpPr/>
          <p:nvPr/>
        </p:nvSpPr>
        <p:spPr>
          <a:xfrm>
            <a:off x="4355976" y="1526940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8" name="57 Rectángulo"/>
          <p:cNvSpPr/>
          <p:nvPr/>
        </p:nvSpPr>
        <p:spPr>
          <a:xfrm>
            <a:off x="4220344" y="2051949"/>
            <a:ext cx="648072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9" name="58 Elipse"/>
          <p:cNvSpPr/>
          <p:nvPr/>
        </p:nvSpPr>
        <p:spPr>
          <a:xfrm>
            <a:off x="4364360" y="2134758"/>
            <a:ext cx="360040" cy="36004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0" name="59 Rectángulo"/>
          <p:cNvSpPr/>
          <p:nvPr/>
        </p:nvSpPr>
        <p:spPr>
          <a:xfrm>
            <a:off x="4220344" y="2715564"/>
            <a:ext cx="648072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1" name="60 Elipse"/>
          <p:cNvSpPr/>
          <p:nvPr/>
        </p:nvSpPr>
        <p:spPr>
          <a:xfrm>
            <a:off x="4364360" y="2823084"/>
            <a:ext cx="360040" cy="360040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2" name="61 Elipse"/>
          <p:cNvSpPr/>
          <p:nvPr/>
        </p:nvSpPr>
        <p:spPr>
          <a:xfrm>
            <a:off x="4364360" y="3475782"/>
            <a:ext cx="360040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3" name="62 Rectángulo"/>
          <p:cNvSpPr/>
          <p:nvPr/>
        </p:nvSpPr>
        <p:spPr>
          <a:xfrm>
            <a:off x="5012432" y="141078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4" name="63 Elipse"/>
          <p:cNvSpPr/>
          <p:nvPr/>
        </p:nvSpPr>
        <p:spPr>
          <a:xfrm>
            <a:off x="5156448" y="1518304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5" name="64 Rectángulo"/>
          <p:cNvSpPr/>
          <p:nvPr/>
        </p:nvSpPr>
        <p:spPr>
          <a:xfrm>
            <a:off x="5796136" y="141942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6" name="65 Elipse"/>
          <p:cNvSpPr/>
          <p:nvPr/>
        </p:nvSpPr>
        <p:spPr>
          <a:xfrm>
            <a:off x="5940152" y="1526940"/>
            <a:ext cx="360040" cy="36004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FFFFFF"/>
              </a:solidFill>
            </a:endParaRPr>
          </a:p>
        </p:txBody>
      </p:sp>
      <p:sp>
        <p:nvSpPr>
          <p:cNvPr id="67" name="66 Elipse"/>
          <p:cNvSpPr/>
          <p:nvPr/>
        </p:nvSpPr>
        <p:spPr>
          <a:xfrm>
            <a:off x="5156448" y="2168532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8" name="67 Rectángulo"/>
          <p:cNvSpPr/>
          <p:nvPr/>
        </p:nvSpPr>
        <p:spPr>
          <a:xfrm>
            <a:off x="5813692" y="3361637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9" name="68 Elipse"/>
          <p:cNvSpPr/>
          <p:nvPr/>
        </p:nvSpPr>
        <p:spPr>
          <a:xfrm>
            <a:off x="5931768" y="2176434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0" name="69 Rectángulo"/>
          <p:cNvSpPr/>
          <p:nvPr/>
        </p:nvSpPr>
        <p:spPr>
          <a:xfrm>
            <a:off x="5020816" y="270692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1" name="70 Elipse"/>
          <p:cNvSpPr/>
          <p:nvPr/>
        </p:nvSpPr>
        <p:spPr>
          <a:xfrm>
            <a:off x="5164832" y="2814448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2" name="71 Rectángulo"/>
          <p:cNvSpPr/>
          <p:nvPr/>
        </p:nvSpPr>
        <p:spPr>
          <a:xfrm>
            <a:off x="5804520" y="271556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3" name="72 Elipse"/>
          <p:cNvSpPr/>
          <p:nvPr/>
        </p:nvSpPr>
        <p:spPr>
          <a:xfrm>
            <a:off x="5948536" y="2823084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4" name="73 Elipse"/>
          <p:cNvSpPr/>
          <p:nvPr/>
        </p:nvSpPr>
        <p:spPr>
          <a:xfrm>
            <a:off x="5185340" y="3461013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5" name="74 Elipse"/>
          <p:cNvSpPr/>
          <p:nvPr/>
        </p:nvSpPr>
        <p:spPr>
          <a:xfrm>
            <a:off x="5978216" y="3469157"/>
            <a:ext cx="360040" cy="36004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2267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 txBox="1">
            <a:spLocks/>
          </p:cNvSpPr>
          <p:nvPr/>
        </p:nvSpPr>
        <p:spPr>
          <a:xfrm>
            <a:off x="552400" y="0"/>
            <a:ext cx="76200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ES" sz="4000" b="1" smtClean="0"/>
              <a:t>Genericidad</a:t>
            </a:r>
            <a:endParaRPr lang="es-AR" sz="4000" b="1" dirty="0"/>
          </a:p>
        </p:txBody>
      </p:sp>
      <p:sp>
        <p:nvSpPr>
          <p:cNvPr id="9" name="8 Rectángulo"/>
          <p:cNvSpPr/>
          <p:nvPr/>
        </p:nvSpPr>
        <p:spPr>
          <a:xfrm>
            <a:off x="775087" y="3316448"/>
            <a:ext cx="648072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9 Rectángulo"/>
          <p:cNvSpPr/>
          <p:nvPr/>
        </p:nvSpPr>
        <p:spPr>
          <a:xfrm>
            <a:off x="1584940" y="2648416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10 Rectángulo"/>
          <p:cNvSpPr/>
          <p:nvPr/>
        </p:nvSpPr>
        <p:spPr>
          <a:xfrm>
            <a:off x="1575559" y="3307812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12 Rectángulo"/>
          <p:cNvSpPr/>
          <p:nvPr/>
        </p:nvSpPr>
        <p:spPr>
          <a:xfrm>
            <a:off x="2359263" y="331644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13 Rectángulo"/>
          <p:cNvSpPr/>
          <p:nvPr/>
        </p:nvSpPr>
        <p:spPr>
          <a:xfrm>
            <a:off x="776084" y="2024523"/>
            <a:ext cx="648072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14 Elipse"/>
          <p:cNvSpPr/>
          <p:nvPr/>
        </p:nvSpPr>
        <p:spPr>
          <a:xfrm>
            <a:off x="920100" y="2132043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6" name="15 Rectángulo"/>
          <p:cNvSpPr/>
          <p:nvPr/>
        </p:nvSpPr>
        <p:spPr>
          <a:xfrm>
            <a:off x="784468" y="2657052"/>
            <a:ext cx="648072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7" name="16 Elipse"/>
          <p:cNvSpPr/>
          <p:nvPr/>
        </p:nvSpPr>
        <p:spPr>
          <a:xfrm>
            <a:off x="919103" y="3429105"/>
            <a:ext cx="360040" cy="36004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17 Rectángulo"/>
          <p:cNvSpPr/>
          <p:nvPr/>
        </p:nvSpPr>
        <p:spPr>
          <a:xfrm>
            <a:off x="776084" y="1385087"/>
            <a:ext cx="648072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18 Elipse"/>
          <p:cNvSpPr/>
          <p:nvPr/>
        </p:nvSpPr>
        <p:spPr>
          <a:xfrm>
            <a:off x="920100" y="1492607"/>
            <a:ext cx="360040" cy="360040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0" name="19 Elipse"/>
          <p:cNvSpPr/>
          <p:nvPr/>
        </p:nvSpPr>
        <p:spPr>
          <a:xfrm>
            <a:off x="928484" y="2793677"/>
            <a:ext cx="360040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24 Rectángulo"/>
          <p:cNvSpPr/>
          <p:nvPr/>
        </p:nvSpPr>
        <p:spPr>
          <a:xfrm>
            <a:off x="1576556" y="2015887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6" name="25 Elipse"/>
          <p:cNvSpPr/>
          <p:nvPr/>
        </p:nvSpPr>
        <p:spPr>
          <a:xfrm>
            <a:off x="1720572" y="2123407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7" name="26 Rectángulo"/>
          <p:cNvSpPr/>
          <p:nvPr/>
        </p:nvSpPr>
        <p:spPr>
          <a:xfrm>
            <a:off x="2360260" y="2024523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8" name="27 Elipse"/>
          <p:cNvSpPr/>
          <p:nvPr/>
        </p:nvSpPr>
        <p:spPr>
          <a:xfrm>
            <a:off x="2504276" y="2132043"/>
            <a:ext cx="360040" cy="36004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FFFFFF"/>
              </a:solidFill>
            </a:endParaRPr>
          </a:p>
        </p:txBody>
      </p:sp>
      <p:sp>
        <p:nvSpPr>
          <p:cNvPr id="31" name="30 Elipse"/>
          <p:cNvSpPr/>
          <p:nvPr/>
        </p:nvSpPr>
        <p:spPr>
          <a:xfrm>
            <a:off x="1727959" y="3415824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31 Rectángulo"/>
          <p:cNvSpPr/>
          <p:nvPr/>
        </p:nvSpPr>
        <p:spPr>
          <a:xfrm>
            <a:off x="2368644" y="2657052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3" name="32 Elipse"/>
          <p:cNvSpPr/>
          <p:nvPr/>
        </p:nvSpPr>
        <p:spPr>
          <a:xfrm>
            <a:off x="2503279" y="3423726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6" name="35 Rectángulo"/>
          <p:cNvSpPr/>
          <p:nvPr/>
        </p:nvSpPr>
        <p:spPr>
          <a:xfrm>
            <a:off x="1576556" y="1376451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7" name="36 Elipse"/>
          <p:cNvSpPr/>
          <p:nvPr/>
        </p:nvSpPr>
        <p:spPr>
          <a:xfrm>
            <a:off x="1720572" y="1483971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8" name="37 Rectángulo"/>
          <p:cNvSpPr/>
          <p:nvPr/>
        </p:nvSpPr>
        <p:spPr>
          <a:xfrm>
            <a:off x="2360260" y="1385087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9" name="38 Elipse"/>
          <p:cNvSpPr/>
          <p:nvPr/>
        </p:nvSpPr>
        <p:spPr>
          <a:xfrm>
            <a:off x="2504276" y="1492607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2" name="41 Elipse"/>
          <p:cNvSpPr/>
          <p:nvPr/>
        </p:nvSpPr>
        <p:spPr>
          <a:xfrm>
            <a:off x="1740292" y="275642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3" name="42 Elipse"/>
          <p:cNvSpPr/>
          <p:nvPr/>
        </p:nvSpPr>
        <p:spPr>
          <a:xfrm>
            <a:off x="2533168" y="2764572"/>
            <a:ext cx="360040" cy="36004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2" name="51 Rectángulo"/>
          <p:cNvSpPr/>
          <p:nvPr/>
        </p:nvSpPr>
        <p:spPr>
          <a:xfrm>
            <a:off x="4211960" y="2719555"/>
            <a:ext cx="648072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3" name="52 Rectángulo"/>
          <p:cNvSpPr/>
          <p:nvPr/>
        </p:nvSpPr>
        <p:spPr>
          <a:xfrm>
            <a:off x="5029988" y="270892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6" name="55 Rectángulo"/>
          <p:cNvSpPr/>
          <p:nvPr/>
        </p:nvSpPr>
        <p:spPr>
          <a:xfrm>
            <a:off x="4211960" y="1419420"/>
            <a:ext cx="648072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7" name="56 Elipse"/>
          <p:cNvSpPr/>
          <p:nvPr/>
        </p:nvSpPr>
        <p:spPr>
          <a:xfrm>
            <a:off x="4355976" y="1526940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0" name="59 Rectángulo"/>
          <p:cNvSpPr/>
          <p:nvPr/>
        </p:nvSpPr>
        <p:spPr>
          <a:xfrm>
            <a:off x="4220344" y="2069484"/>
            <a:ext cx="648072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1" name="60 Elipse"/>
          <p:cNvSpPr/>
          <p:nvPr/>
        </p:nvSpPr>
        <p:spPr>
          <a:xfrm>
            <a:off x="4364360" y="2177004"/>
            <a:ext cx="360040" cy="360040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2" name="61 Elipse"/>
          <p:cNvSpPr/>
          <p:nvPr/>
        </p:nvSpPr>
        <p:spPr>
          <a:xfrm>
            <a:off x="4364360" y="2831701"/>
            <a:ext cx="360040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3" name="62 Rectángulo"/>
          <p:cNvSpPr/>
          <p:nvPr/>
        </p:nvSpPr>
        <p:spPr>
          <a:xfrm>
            <a:off x="5012432" y="141078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4" name="63 Elipse"/>
          <p:cNvSpPr/>
          <p:nvPr/>
        </p:nvSpPr>
        <p:spPr>
          <a:xfrm>
            <a:off x="5156448" y="1518304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5" name="64 Rectángulo"/>
          <p:cNvSpPr/>
          <p:nvPr/>
        </p:nvSpPr>
        <p:spPr>
          <a:xfrm>
            <a:off x="5796136" y="141942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6" name="65 Elipse"/>
          <p:cNvSpPr/>
          <p:nvPr/>
        </p:nvSpPr>
        <p:spPr>
          <a:xfrm>
            <a:off x="5940152" y="1526940"/>
            <a:ext cx="360040" cy="36004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FFFFFF"/>
              </a:solidFill>
            </a:endParaRPr>
          </a:p>
        </p:txBody>
      </p:sp>
      <p:sp>
        <p:nvSpPr>
          <p:cNvPr id="68" name="67 Rectángulo"/>
          <p:cNvSpPr/>
          <p:nvPr/>
        </p:nvSpPr>
        <p:spPr>
          <a:xfrm>
            <a:off x="5813692" y="2717556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0" name="69 Rectángulo"/>
          <p:cNvSpPr/>
          <p:nvPr/>
        </p:nvSpPr>
        <p:spPr>
          <a:xfrm>
            <a:off x="5020816" y="206084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1" name="70 Elipse"/>
          <p:cNvSpPr/>
          <p:nvPr/>
        </p:nvSpPr>
        <p:spPr>
          <a:xfrm>
            <a:off x="5164832" y="2168368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2" name="71 Rectángulo"/>
          <p:cNvSpPr/>
          <p:nvPr/>
        </p:nvSpPr>
        <p:spPr>
          <a:xfrm>
            <a:off x="5804520" y="206948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3" name="72 Elipse"/>
          <p:cNvSpPr/>
          <p:nvPr/>
        </p:nvSpPr>
        <p:spPr>
          <a:xfrm>
            <a:off x="5948536" y="2177004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4" name="73 Elipse"/>
          <p:cNvSpPr/>
          <p:nvPr/>
        </p:nvSpPr>
        <p:spPr>
          <a:xfrm>
            <a:off x="5185340" y="281693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5" name="74 Elipse"/>
          <p:cNvSpPr/>
          <p:nvPr/>
        </p:nvSpPr>
        <p:spPr>
          <a:xfrm>
            <a:off x="5978216" y="2825076"/>
            <a:ext cx="360040" cy="36004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6" name="2 Marcador de contenido"/>
          <p:cNvSpPr txBox="1">
            <a:spLocks/>
          </p:cNvSpPr>
          <p:nvPr/>
        </p:nvSpPr>
        <p:spPr>
          <a:xfrm>
            <a:off x="611560" y="5733256"/>
            <a:ext cx="7355160" cy="115212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 primera fila ya está acomodada</a:t>
            </a:r>
            <a:endParaRPr lang="es-A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7" name="2 Marcador de contenido"/>
          <p:cNvSpPr txBox="1">
            <a:spLocks/>
          </p:cNvSpPr>
          <p:nvPr/>
        </p:nvSpPr>
        <p:spPr>
          <a:xfrm>
            <a:off x="611560" y="4301480"/>
            <a:ext cx="7355160" cy="115212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Buscar el menor elemento de la primera columna.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Intercambiar la fila con el menor elemento en la primera columna, con la primera fila</a:t>
            </a:r>
            <a:endParaRPr lang="es-A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8" name="77 Rectángulo"/>
          <p:cNvSpPr/>
          <p:nvPr/>
        </p:nvSpPr>
        <p:spPr>
          <a:xfrm>
            <a:off x="5004048" y="3365563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9" name="78 Rectángulo"/>
          <p:cNvSpPr/>
          <p:nvPr/>
        </p:nvSpPr>
        <p:spPr>
          <a:xfrm>
            <a:off x="5787752" y="3374199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0" name="79 Rectángulo"/>
          <p:cNvSpPr/>
          <p:nvPr/>
        </p:nvSpPr>
        <p:spPr>
          <a:xfrm>
            <a:off x="4220344" y="3356992"/>
            <a:ext cx="648072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1" name="80 Elipse"/>
          <p:cNvSpPr/>
          <p:nvPr/>
        </p:nvSpPr>
        <p:spPr>
          <a:xfrm>
            <a:off x="4364360" y="3439801"/>
            <a:ext cx="360040" cy="36004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2" name="81 Elipse"/>
          <p:cNvSpPr/>
          <p:nvPr/>
        </p:nvSpPr>
        <p:spPr>
          <a:xfrm>
            <a:off x="5156448" y="3473575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3" name="82 Elipse"/>
          <p:cNvSpPr/>
          <p:nvPr/>
        </p:nvSpPr>
        <p:spPr>
          <a:xfrm>
            <a:off x="5931768" y="3481477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1 Flecha curvada hacia la derecha"/>
          <p:cNvSpPr/>
          <p:nvPr/>
        </p:nvSpPr>
        <p:spPr>
          <a:xfrm>
            <a:off x="323528" y="1663991"/>
            <a:ext cx="228872" cy="63943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53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6" grpId="0" animBg="1"/>
      <p:bldP spid="57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8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/>
      <p:bldP spid="77" grpId="0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 txBox="1">
            <a:spLocks/>
          </p:cNvSpPr>
          <p:nvPr/>
        </p:nvSpPr>
        <p:spPr>
          <a:xfrm>
            <a:off x="552400" y="0"/>
            <a:ext cx="76200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ES" sz="4000" b="1" dirty="0" err="1" smtClean="0"/>
              <a:t>Genericidad</a:t>
            </a:r>
            <a:endParaRPr lang="es-AR" sz="4000" b="1" dirty="0"/>
          </a:p>
        </p:txBody>
      </p:sp>
      <p:sp>
        <p:nvSpPr>
          <p:cNvPr id="76" name="2 Marcador de contenido"/>
          <p:cNvSpPr txBox="1">
            <a:spLocks/>
          </p:cNvSpPr>
          <p:nvPr/>
        </p:nvSpPr>
        <p:spPr>
          <a:xfrm>
            <a:off x="611560" y="5733256"/>
            <a:ext cx="7355160" cy="115212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 </a:t>
            </a:r>
            <a:r>
              <a:rPr lang="es-ES_tradnl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segunda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fila ya está acomodada</a:t>
            </a:r>
            <a:endParaRPr lang="es-A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7" name="2 Marcador de contenido"/>
          <p:cNvSpPr txBox="1">
            <a:spLocks/>
          </p:cNvSpPr>
          <p:nvPr/>
        </p:nvSpPr>
        <p:spPr>
          <a:xfrm>
            <a:off x="611560" y="4301480"/>
            <a:ext cx="7355160" cy="115212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Buscar el menor elemento de la primera columna, </a:t>
            </a:r>
            <a:r>
              <a:rPr lang="es-ES_tradnl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partir de la segunda fila.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Intercambiar la fila con el menor elemento en la primera columna, con la </a:t>
            </a:r>
            <a:r>
              <a:rPr lang="es-ES_tradnl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segunda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fila</a:t>
            </a:r>
            <a:endParaRPr lang="es-A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4" name="53 Rectángulo"/>
          <p:cNvSpPr/>
          <p:nvPr/>
        </p:nvSpPr>
        <p:spPr>
          <a:xfrm>
            <a:off x="755576" y="2719555"/>
            <a:ext cx="648072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5" name="54 Rectángulo"/>
          <p:cNvSpPr/>
          <p:nvPr/>
        </p:nvSpPr>
        <p:spPr>
          <a:xfrm>
            <a:off x="1573604" y="270892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8" name="57 Rectángulo"/>
          <p:cNvSpPr/>
          <p:nvPr/>
        </p:nvSpPr>
        <p:spPr>
          <a:xfrm>
            <a:off x="755576" y="1419420"/>
            <a:ext cx="648072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9" name="58 Elipse"/>
          <p:cNvSpPr/>
          <p:nvPr/>
        </p:nvSpPr>
        <p:spPr>
          <a:xfrm>
            <a:off x="899592" y="1526940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7" name="66 Rectángulo"/>
          <p:cNvSpPr/>
          <p:nvPr/>
        </p:nvSpPr>
        <p:spPr>
          <a:xfrm>
            <a:off x="763960" y="2069484"/>
            <a:ext cx="648072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9" name="68 Elipse"/>
          <p:cNvSpPr/>
          <p:nvPr/>
        </p:nvSpPr>
        <p:spPr>
          <a:xfrm>
            <a:off x="907976" y="2177004"/>
            <a:ext cx="360040" cy="360040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4" name="83 Elipse"/>
          <p:cNvSpPr/>
          <p:nvPr/>
        </p:nvSpPr>
        <p:spPr>
          <a:xfrm>
            <a:off x="907976" y="2831701"/>
            <a:ext cx="360040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5" name="84 Rectángulo"/>
          <p:cNvSpPr/>
          <p:nvPr/>
        </p:nvSpPr>
        <p:spPr>
          <a:xfrm>
            <a:off x="1556048" y="141078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6" name="85 Elipse"/>
          <p:cNvSpPr/>
          <p:nvPr/>
        </p:nvSpPr>
        <p:spPr>
          <a:xfrm>
            <a:off x="1700064" y="1518304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7" name="86 Rectángulo"/>
          <p:cNvSpPr/>
          <p:nvPr/>
        </p:nvSpPr>
        <p:spPr>
          <a:xfrm>
            <a:off x="2339752" y="141942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8" name="87 Elipse"/>
          <p:cNvSpPr/>
          <p:nvPr/>
        </p:nvSpPr>
        <p:spPr>
          <a:xfrm>
            <a:off x="2483768" y="1526940"/>
            <a:ext cx="360040" cy="36004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FFFFFF"/>
              </a:solidFill>
            </a:endParaRPr>
          </a:p>
        </p:txBody>
      </p:sp>
      <p:sp>
        <p:nvSpPr>
          <p:cNvPr id="89" name="88 Rectángulo"/>
          <p:cNvSpPr/>
          <p:nvPr/>
        </p:nvSpPr>
        <p:spPr>
          <a:xfrm>
            <a:off x="2357308" y="2717556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0" name="89 Rectángulo"/>
          <p:cNvSpPr/>
          <p:nvPr/>
        </p:nvSpPr>
        <p:spPr>
          <a:xfrm>
            <a:off x="1564432" y="206084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1" name="90 Elipse"/>
          <p:cNvSpPr/>
          <p:nvPr/>
        </p:nvSpPr>
        <p:spPr>
          <a:xfrm>
            <a:off x="1708448" y="2168368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2" name="91 Rectángulo"/>
          <p:cNvSpPr/>
          <p:nvPr/>
        </p:nvSpPr>
        <p:spPr>
          <a:xfrm>
            <a:off x="2348136" y="206948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3" name="92 Elipse"/>
          <p:cNvSpPr/>
          <p:nvPr/>
        </p:nvSpPr>
        <p:spPr>
          <a:xfrm>
            <a:off x="2492152" y="2177004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4" name="93 Elipse"/>
          <p:cNvSpPr/>
          <p:nvPr/>
        </p:nvSpPr>
        <p:spPr>
          <a:xfrm>
            <a:off x="1728956" y="281693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5" name="94 Elipse"/>
          <p:cNvSpPr/>
          <p:nvPr/>
        </p:nvSpPr>
        <p:spPr>
          <a:xfrm>
            <a:off x="2521832" y="2825076"/>
            <a:ext cx="360040" cy="36004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6" name="95 Rectángulo"/>
          <p:cNvSpPr/>
          <p:nvPr/>
        </p:nvSpPr>
        <p:spPr>
          <a:xfrm>
            <a:off x="1547664" y="3365563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7" name="96 Rectángulo"/>
          <p:cNvSpPr/>
          <p:nvPr/>
        </p:nvSpPr>
        <p:spPr>
          <a:xfrm>
            <a:off x="2331368" y="3374199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8" name="97 Rectángulo"/>
          <p:cNvSpPr/>
          <p:nvPr/>
        </p:nvSpPr>
        <p:spPr>
          <a:xfrm>
            <a:off x="763960" y="3356992"/>
            <a:ext cx="648072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9" name="98 Elipse"/>
          <p:cNvSpPr/>
          <p:nvPr/>
        </p:nvSpPr>
        <p:spPr>
          <a:xfrm>
            <a:off x="907976" y="3439801"/>
            <a:ext cx="360040" cy="36004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0" name="99 Elipse"/>
          <p:cNvSpPr/>
          <p:nvPr/>
        </p:nvSpPr>
        <p:spPr>
          <a:xfrm>
            <a:off x="1700064" y="3473575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1" name="100 Elipse"/>
          <p:cNvSpPr/>
          <p:nvPr/>
        </p:nvSpPr>
        <p:spPr>
          <a:xfrm>
            <a:off x="2475384" y="3481477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2" name="101 Flecha curvada hacia la derecha"/>
          <p:cNvSpPr/>
          <p:nvPr/>
        </p:nvSpPr>
        <p:spPr>
          <a:xfrm>
            <a:off x="395536" y="2312062"/>
            <a:ext cx="228872" cy="129241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30" name="53 Rectángulo"/>
          <p:cNvSpPr/>
          <p:nvPr/>
        </p:nvSpPr>
        <p:spPr>
          <a:xfrm>
            <a:off x="4686488" y="2710919"/>
            <a:ext cx="648072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54 Rectángulo"/>
          <p:cNvSpPr/>
          <p:nvPr/>
        </p:nvSpPr>
        <p:spPr>
          <a:xfrm>
            <a:off x="5504516" y="270028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57 Rectángulo"/>
          <p:cNvSpPr/>
          <p:nvPr/>
        </p:nvSpPr>
        <p:spPr>
          <a:xfrm>
            <a:off x="4686488" y="1410784"/>
            <a:ext cx="648072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3" name="58 Elipse"/>
          <p:cNvSpPr/>
          <p:nvPr/>
        </p:nvSpPr>
        <p:spPr>
          <a:xfrm>
            <a:off x="4830504" y="1518304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4" name="66 Rectángulo"/>
          <p:cNvSpPr/>
          <p:nvPr/>
        </p:nvSpPr>
        <p:spPr>
          <a:xfrm>
            <a:off x="4694872" y="3356992"/>
            <a:ext cx="648072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5" name="68 Elipse"/>
          <p:cNvSpPr/>
          <p:nvPr/>
        </p:nvSpPr>
        <p:spPr>
          <a:xfrm>
            <a:off x="4838888" y="3464512"/>
            <a:ext cx="360040" cy="360040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6" name="83 Elipse"/>
          <p:cNvSpPr/>
          <p:nvPr/>
        </p:nvSpPr>
        <p:spPr>
          <a:xfrm>
            <a:off x="4838888" y="2823065"/>
            <a:ext cx="360040" cy="3600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7" name="84 Rectángulo"/>
          <p:cNvSpPr/>
          <p:nvPr/>
        </p:nvSpPr>
        <p:spPr>
          <a:xfrm>
            <a:off x="5486960" y="140214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8" name="85 Elipse"/>
          <p:cNvSpPr/>
          <p:nvPr/>
        </p:nvSpPr>
        <p:spPr>
          <a:xfrm>
            <a:off x="5630976" y="1509668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9" name="86 Rectángulo"/>
          <p:cNvSpPr/>
          <p:nvPr/>
        </p:nvSpPr>
        <p:spPr>
          <a:xfrm>
            <a:off x="6270664" y="141078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0" name="87 Elipse"/>
          <p:cNvSpPr/>
          <p:nvPr/>
        </p:nvSpPr>
        <p:spPr>
          <a:xfrm>
            <a:off x="6414680" y="1518304"/>
            <a:ext cx="360040" cy="36004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FFFFFF"/>
              </a:solidFill>
            </a:endParaRPr>
          </a:p>
        </p:txBody>
      </p:sp>
      <p:sp>
        <p:nvSpPr>
          <p:cNvPr id="41" name="88 Rectángulo"/>
          <p:cNvSpPr/>
          <p:nvPr/>
        </p:nvSpPr>
        <p:spPr>
          <a:xfrm>
            <a:off x="6288220" y="270892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2" name="89 Rectángulo"/>
          <p:cNvSpPr/>
          <p:nvPr/>
        </p:nvSpPr>
        <p:spPr>
          <a:xfrm>
            <a:off x="5495344" y="3348356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3" name="90 Elipse"/>
          <p:cNvSpPr/>
          <p:nvPr/>
        </p:nvSpPr>
        <p:spPr>
          <a:xfrm>
            <a:off x="5639360" y="3455876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4" name="91 Rectángulo"/>
          <p:cNvSpPr/>
          <p:nvPr/>
        </p:nvSpPr>
        <p:spPr>
          <a:xfrm>
            <a:off x="6279048" y="3356992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5" name="92 Elipse"/>
          <p:cNvSpPr/>
          <p:nvPr/>
        </p:nvSpPr>
        <p:spPr>
          <a:xfrm>
            <a:off x="6423064" y="3464512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6" name="93 Elipse"/>
          <p:cNvSpPr/>
          <p:nvPr/>
        </p:nvSpPr>
        <p:spPr>
          <a:xfrm>
            <a:off x="5659868" y="2808296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7" name="94 Elipse"/>
          <p:cNvSpPr/>
          <p:nvPr/>
        </p:nvSpPr>
        <p:spPr>
          <a:xfrm>
            <a:off x="6452744" y="2816440"/>
            <a:ext cx="360040" cy="36004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7" name="95 Rectángulo"/>
          <p:cNvSpPr/>
          <p:nvPr/>
        </p:nvSpPr>
        <p:spPr>
          <a:xfrm>
            <a:off x="5478576" y="2069419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0" name="96 Rectángulo"/>
          <p:cNvSpPr/>
          <p:nvPr/>
        </p:nvSpPr>
        <p:spPr>
          <a:xfrm>
            <a:off x="6262280" y="2078055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1" name="97 Rectángulo"/>
          <p:cNvSpPr/>
          <p:nvPr/>
        </p:nvSpPr>
        <p:spPr>
          <a:xfrm>
            <a:off x="4694872" y="2060848"/>
            <a:ext cx="648072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2" name="98 Elipse"/>
          <p:cNvSpPr/>
          <p:nvPr/>
        </p:nvSpPr>
        <p:spPr>
          <a:xfrm>
            <a:off x="4838888" y="2143657"/>
            <a:ext cx="360040" cy="36004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3" name="99 Elipse"/>
          <p:cNvSpPr/>
          <p:nvPr/>
        </p:nvSpPr>
        <p:spPr>
          <a:xfrm>
            <a:off x="5630976" y="2177431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4" name="100 Elipse"/>
          <p:cNvSpPr/>
          <p:nvPr/>
        </p:nvSpPr>
        <p:spPr>
          <a:xfrm>
            <a:off x="6406296" y="2185333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1528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7" grpId="0"/>
      <p:bldP spid="102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57" grpId="0" animBg="1"/>
      <p:bldP spid="60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 txBox="1">
            <a:spLocks/>
          </p:cNvSpPr>
          <p:nvPr/>
        </p:nvSpPr>
        <p:spPr>
          <a:xfrm>
            <a:off x="552400" y="0"/>
            <a:ext cx="76200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ES" sz="4000" b="1" dirty="0" err="1" smtClean="0"/>
              <a:t>Genericidad</a:t>
            </a:r>
            <a:endParaRPr lang="es-AR" sz="4000" b="1" dirty="0"/>
          </a:p>
        </p:txBody>
      </p:sp>
      <p:sp>
        <p:nvSpPr>
          <p:cNvPr id="56" name="2 Marcador de contenido"/>
          <p:cNvSpPr txBox="1">
            <a:spLocks/>
          </p:cNvSpPr>
          <p:nvPr/>
        </p:nvSpPr>
        <p:spPr>
          <a:xfrm>
            <a:off x="457201" y="1600200"/>
            <a:ext cx="7355160" cy="42770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charset="0"/>
              <a:buNone/>
              <a:tabLst/>
              <a:defRPr/>
            </a:pPr>
            <a:r>
              <a:rPr kumimoji="0" lang="es-ES_tradnl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public</a:t>
            </a:r>
            <a:r>
              <a:rPr kumimoji="0" lang="es-ES_tradnl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s-ES_tradnl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void</a:t>
            </a:r>
            <a:r>
              <a:rPr kumimoji="0" lang="es-ES_tradnl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s-ES_tradnl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ordenarCreciente</a:t>
            </a:r>
            <a:r>
              <a:rPr kumimoji="0" lang="es-ES_tradnl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(){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charset="0"/>
              <a:buNone/>
              <a:tabLst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menor=0;</a:t>
            </a:r>
            <a:endParaRPr kumimoji="0" lang="es-ES_tradnl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charset="0"/>
              <a:buNone/>
              <a:tabLst/>
              <a:defRPr/>
            </a:pPr>
            <a:r>
              <a:rPr kumimoji="0" lang="es-ES_tradnl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</a:t>
            </a:r>
            <a:r>
              <a:rPr kumimoji="0" lang="es-ES_tradnl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for</a:t>
            </a:r>
            <a:r>
              <a:rPr kumimoji="0" lang="es-ES_tradnl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(</a:t>
            </a:r>
            <a:r>
              <a:rPr kumimoji="0" lang="es-ES_tradnl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int</a:t>
            </a:r>
            <a:r>
              <a:rPr kumimoji="0" lang="es-ES_tradnl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s-ES_tradnl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f1=0;f1&lt;</a:t>
            </a:r>
            <a:r>
              <a:rPr kumimoji="0" lang="es-ES_tradnl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obtenerNFil</a:t>
            </a:r>
            <a:r>
              <a:rPr kumimoji="0" lang="es-ES_tradnl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()-1;f1++){</a:t>
            </a:r>
          </a:p>
          <a:p>
            <a:pPr marL="114300" lvl="0"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menor = f1;</a:t>
            </a:r>
          </a:p>
          <a:p>
            <a:pPr marL="114300" lvl="0"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f2=f1+1;f2&lt;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obtenerNFil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();f2++)   </a:t>
            </a:r>
          </a:p>
          <a:p>
            <a:pPr marL="114300" lvl="0">
              <a:spcBef>
                <a:spcPct val="20000"/>
              </a:spcBef>
              <a:buClr>
                <a:schemeClr val="accent1"/>
              </a:buClr>
              <a:defRPr/>
            </a:pPr>
            <a:r>
              <a:rPr kumimoji="0" lang="es-ES_tradnl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</a:t>
            </a:r>
            <a:r>
              <a:rPr kumimoji="0" lang="es-ES_tradnl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if</a:t>
            </a:r>
            <a:r>
              <a:rPr kumimoji="0" lang="es-ES_tradnl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(m[f2][0].</a:t>
            </a:r>
            <a:r>
              <a:rPr kumimoji="0" lang="es-ES_tradnl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esMenor</a:t>
            </a:r>
            <a:r>
              <a:rPr kumimoji="0" lang="es-ES_tradnl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(m[menor][0])</a:t>
            </a:r>
          </a:p>
          <a:p>
            <a:pPr marL="114300" lvl="0"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menor = f2;</a:t>
            </a:r>
            <a:endParaRPr kumimoji="0" lang="es-ES_tradnl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114300" lvl="0"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intercambiar (f1,menor,0);</a:t>
            </a:r>
          </a:p>
          <a:p>
            <a:pPr marL="114300" lvl="0">
              <a:spcBef>
                <a:spcPct val="20000"/>
              </a:spcBef>
              <a:buClr>
                <a:schemeClr val="accent1"/>
              </a:buClr>
              <a:defRPr/>
            </a:pPr>
            <a:r>
              <a:rPr kumimoji="0" lang="es-ES_tradnl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}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charset="0"/>
              <a:buNone/>
              <a:tabLst/>
              <a:defRPr/>
            </a:pPr>
            <a:r>
              <a:rPr kumimoji="0" lang="es-ES_tradnl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}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charset="0"/>
              <a:buNone/>
              <a:tabLst/>
              <a:defRPr/>
            </a:pPr>
            <a:r>
              <a:rPr kumimoji="0" lang="es-ES_tradnl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     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charset="0"/>
              <a:buNone/>
              <a:tabLst/>
              <a:defRPr/>
            </a:pPr>
            <a:endParaRPr kumimoji="0" lang="es-A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28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5" y="1340768"/>
            <a:ext cx="7776864" cy="4800600"/>
          </a:xfrm>
        </p:spPr>
        <p:txBody>
          <a:bodyPr>
            <a:normAutofit/>
          </a:bodyPr>
          <a:lstStyle/>
          <a:p>
            <a:pPr marL="114300" indent="0">
              <a:buFont typeface="Arial" charset="0"/>
              <a:buNone/>
              <a:defRPr/>
            </a:pPr>
            <a:r>
              <a:rPr lang="es-E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s-E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bstract</a:t>
            </a:r>
            <a:r>
              <a:rPr lang="es-E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Elemento {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abstract</a:t>
            </a:r>
            <a:r>
              <a:rPr lang="es-E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esNeutro</a:t>
            </a:r>
            <a:r>
              <a:rPr lang="es-E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abstract</a:t>
            </a:r>
            <a:r>
              <a:rPr lang="es-E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s-E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(Elemento e);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abstract</a:t>
            </a:r>
            <a:r>
              <a:rPr lang="es-E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18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esMenor</a:t>
            </a:r>
            <a:r>
              <a:rPr lang="es-ES" sz="1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(Elemento e);</a:t>
            </a:r>
            <a:endParaRPr lang="es-ES" sz="18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Font typeface="Arial" charset="0"/>
              <a:buNone/>
              <a:defRPr/>
            </a:pPr>
            <a:r>
              <a:rPr lang="es-E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Font typeface="Arial" charset="0"/>
              <a:buNone/>
              <a:defRPr/>
            </a:pPr>
            <a:endParaRPr lang="es-AR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Font typeface="Arial" charset="0"/>
              <a:buNone/>
              <a:defRPr/>
            </a:pPr>
            <a:endParaRPr lang="es-A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52400" y="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err="1" smtClean="0"/>
              <a:t>Genericidad</a:t>
            </a:r>
            <a:endParaRPr lang="es-AR" sz="4000" b="1" dirty="0"/>
          </a:p>
        </p:txBody>
      </p:sp>
    </p:spTree>
    <p:extLst>
      <p:ext uri="{BB962C8B-B14F-4D97-AF65-F5344CB8AC3E}">
        <p14:creationId xmlns:p14="http://schemas.microsoft.com/office/powerpoint/2010/main" val="352703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4268414" y="1586515"/>
            <a:ext cx="4120010" cy="35549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AR" altLang="es-AR" sz="2400" dirty="0" smtClean="0"/>
              <a:t>&lt;&lt;Constructor&gt;&gt;</a:t>
            </a:r>
          </a:p>
          <a:p>
            <a:r>
              <a:rPr lang="es-AR" altLang="es-AR" sz="2400" dirty="0" smtClean="0"/>
              <a:t>Imagen (</a:t>
            </a:r>
            <a:r>
              <a:rPr lang="es-AR" altLang="es-AR" sz="2400" dirty="0" err="1" smtClean="0"/>
              <a:t>nf,nc:entero</a:t>
            </a:r>
            <a:r>
              <a:rPr lang="es-AR" altLang="es-AR" sz="2400" dirty="0" smtClean="0"/>
              <a:t>)</a:t>
            </a:r>
            <a:endParaRPr lang="es-AR" altLang="es-AR" sz="2400" dirty="0"/>
          </a:p>
          <a:p>
            <a:r>
              <a:rPr lang="es-AR" altLang="es-AR" sz="2400" dirty="0" smtClean="0"/>
              <a:t>&lt;&lt;</a:t>
            </a:r>
            <a:r>
              <a:rPr lang="es-AR" altLang="es-AR" sz="2400" dirty="0"/>
              <a:t>consultas&gt;&gt;</a:t>
            </a:r>
          </a:p>
          <a:p>
            <a:r>
              <a:rPr lang="es-AR" altLang="es-AR" sz="2400" dirty="0" err="1" smtClean="0"/>
              <a:t>tieneRojo</a:t>
            </a:r>
            <a:r>
              <a:rPr lang="es-AR" altLang="es-AR" sz="2400" dirty="0" smtClean="0"/>
              <a:t>():</a:t>
            </a:r>
            <a:r>
              <a:rPr lang="es-AR" altLang="es-AR" sz="2400" dirty="0" err="1" smtClean="0"/>
              <a:t>boolean</a:t>
            </a:r>
            <a:endParaRPr lang="es-AR" altLang="es-AR" sz="2400" dirty="0" smtClean="0">
              <a:solidFill>
                <a:srgbClr val="0070C0"/>
              </a:solidFill>
            </a:endParaRPr>
          </a:p>
          <a:p>
            <a:endParaRPr lang="es-AR" altLang="es-AR" sz="2400" dirty="0">
              <a:solidFill>
                <a:srgbClr val="0070C0"/>
              </a:solidFill>
            </a:endParaRPr>
          </a:p>
          <a:p>
            <a:endParaRPr lang="es-AR" altLang="es-AR" sz="2400" dirty="0" smtClean="0">
              <a:solidFill>
                <a:srgbClr val="0070C0"/>
              </a:solidFill>
            </a:endParaRPr>
          </a:p>
          <a:p>
            <a:endParaRPr lang="es-AR" altLang="es-AR" sz="2400" dirty="0">
              <a:solidFill>
                <a:srgbClr val="0070C0"/>
              </a:solidFill>
            </a:endParaRPr>
          </a:p>
          <a:p>
            <a:endParaRPr lang="es-AR" altLang="es-AR" sz="2400" dirty="0">
              <a:solidFill>
                <a:srgbClr val="0070C0"/>
              </a:solidFill>
            </a:endParaRPr>
          </a:p>
          <a:p>
            <a:pPr algn="ctr"/>
            <a:endParaRPr lang="es-AR" altLang="es-AR" sz="2400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52400" y="0"/>
            <a:ext cx="76200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ES" sz="4000" b="1" dirty="0" err="1" smtClean="0"/>
              <a:t>Genericidad</a:t>
            </a:r>
            <a:endParaRPr lang="es-AR" sz="4000" b="1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74639" y="1189038"/>
            <a:ext cx="3649289" cy="4410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AR" altLang="es-AR" sz="2400"/>
              <a:t>Matriz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74639" y="1628800"/>
            <a:ext cx="3649289" cy="47804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AR" altLang="es-AR" sz="2400">
                <a:solidFill>
                  <a:srgbClr val="FF0000"/>
                </a:solidFill>
              </a:rPr>
              <a:t>Elemento</a:t>
            </a:r>
            <a:r>
              <a:rPr lang="es-AR" altLang="es-AR" sz="2400"/>
              <a:t> [] [] m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74639" y="2112704"/>
            <a:ext cx="3649289" cy="30411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AR" altLang="es-AR" sz="2400" dirty="0"/>
              <a:t>&lt;&lt;</a:t>
            </a:r>
            <a:r>
              <a:rPr lang="es-AR" altLang="es-AR" sz="2400" dirty="0" smtClean="0"/>
              <a:t>constructor&gt;&gt;</a:t>
            </a:r>
            <a:endParaRPr lang="es-AR" altLang="es-AR" sz="2400" dirty="0"/>
          </a:p>
          <a:p>
            <a:r>
              <a:rPr lang="es-AR" altLang="es-AR" sz="2400" dirty="0"/>
              <a:t>Matriz (</a:t>
            </a:r>
            <a:r>
              <a:rPr lang="es-AR" altLang="es-AR" sz="2400" dirty="0" err="1"/>
              <a:t>fMax,cMax</a:t>
            </a:r>
            <a:r>
              <a:rPr lang="es-AR" altLang="es-AR" sz="2400" dirty="0"/>
              <a:t> : entero) </a:t>
            </a:r>
          </a:p>
          <a:p>
            <a:r>
              <a:rPr lang="es-AR" altLang="es-AR" sz="2400" dirty="0"/>
              <a:t>&lt;&lt;comandos</a:t>
            </a:r>
            <a:r>
              <a:rPr lang="es-AR" altLang="es-AR" sz="2400" dirty="0" smtClean="0"/>
              <a:t>&gt;&gt;</a:t>
            </a:r>
            <a:endParaRPr lang="es-AR" altLang="es-AR" sz="2400" dirty="0"/>
          </a:p>
          <a:p>
            <a:pPr>
              <a:spcBef>
                <a:spcPct val="50000"/>
              </a:spcBef>
            </a:pPr>
            <a:endParaRPr lang="es-AR" altLang="es-AR" sz="2400" dirty="0" smtClean="0"/>
          </a:p>
          <a:p>
            <a:pPr>
              <a:spcBef>
                <a:spcPct val="50000"/>
              </a:spcBef>
            </a:pPr>
            <a:endParaRPr lang="es-AR" altLang="es-AR" sz="2400" dirty="0"/>
          </a:p>
          <a:p>
            <a:pPr>
              <a:spcBef>
                <a:spcPct val="50000"/>
              </a:spcBef>
            </a:pPr>
            <a:endParaRPr lang="es-AR" altLang="es-AR" sz="2400" dirty="0"/>
          </a:p>
          <a:p>
            <a:pPr algn="ctr"/>
            <a:endParaRPr lang="es-AR" altLang="es-AR" sz="2400" dirty="0"/>
          </a:p>
        </p:txBody>
      </p:sp>
      <p:sp>
        <p:nvSpPr>
          <p:cNvPr id="10" name="9 Flecha izquierda"/>
          <p:cNvSpPr/>
          <p:nvPr/>
        </p:nvSpPr>
        <p:spPr>
          <a:xfrm flipV="1">
            <a:off x="3941956" y="1186475"/>
            <a:ext cx="652915" cy="320165"/>
          </a:xfrm>
          <a:prstGeom prst="leftArrow">
            <a:avLst>
              <a:gd name="adj1" fmla="val 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268414" y="1143000"/>
            <a:ext cx="4120010" cy="44107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AR" altLang="es-AR" sz="2400" dirty="0" smtClean="0"/>
              <a:t>Imagen</a:t>
            </a:r>
            <a:endParaRPr lang="es-AR" altLang="es-AR" sz="2400" dirty="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74639" y="5157435"/>
            <a:ext cx="3651553" cy="14083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AR" altLang="es-AR" sz="2400" dirty="0" smtClean="0"/>
              <a:t>Todos los recorridos</a:t>
            </a:r>
          </a:p>
          <a:p>
            <a:r>
              <a:rPr lang="es-AR" altLang="es-AR" sz="2400" dirty="0" smtClean="0"/>
              <a:t> requieren que </a:t>
            </a:r>
          </a:p>
          <a:p>
            <a:r>
              <a:rPr lang="es-AR" altLang="es-AR" sz="2400" dirty="0" smtClean="0"/>
              <a:t>todas las componentes </a:t>
            </a:r>
          </a:p>
          <a:p>
            <a:r>
              <a:rPr lang="es-AR" altLang="es-AR" sz="2400" dirty="0" smtClean="0"/>
              <a:t>estén ligadas. </a:t>
            </a:r>
            <a:endParaRPr lang="es-AR" altLang="es-AR" sz="2400" dirty="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4270541" y="5141426"/>
            <a:ext cx="4117884" cy="14243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AR" altLang="es-AR" sz="2400" dirty="0" smtClean="0"/>
              <a:t>Todos los recorridos requieren</a:t>
            </a:r>
          </a:p>
          <a:p>
            <a:r>
              <a:rPr lang="es-AR" altLang="es-AR" sz="2400" dirty="0" smtClean="0"/>
              <a:t> que todas las componentes</a:t>
            </a:r>
          </a:p>
          <a:p>
            <a:r>
              <a:rPr lang="es-AR" altLang="es-AR" sz="2400" dirty="0" smtClean="0"/>
              <a:t> estén ligadas. </a:t>
            </a:r>
            <a:endParaRPr lang="es-AR" altLang="es-AR" sz="2400" dirty="0"/>
          </a:p>
        </p:txBody>
      </p:sp>
    </p:spTree>
    <p:extLst>
      <p:ext uri="{BB962C8B-B14F-4D97-AF65-F5344CB8AC3E}">
        <p14:creationId xmlns:p14="http://schemas.microsoft.com/office/powerpoint/2010/main" val="247453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552400" y="0"/>
            <a:ext cx="76200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ES" sz="4000" b="1" smtClean="0"/>
              <a:t>Genericidad</a:t>
            </a:r>
            <a:endParaRPr lang="es-AR" sz="4000" b="1" dirty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323528" y="1484784"/>
            <a:ext cx="8064896" cy="492514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charset="0"/>
              <a:buNone/>
              <a:defRPr/>
            </a:pP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Imagen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Matriz{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ublic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Imagen (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nf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nc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nf,nc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s-ES_tradnl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tieneRojo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tiene = false;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_tradnl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f=0;c&lt;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obtenerNFil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()&amp;&amp;!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tiene;f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c=0;c&lt;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obtenerNCol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()&amp;&amp;!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tiene;c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Color p=(Color)m[f][c];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tiene = </a:t>
            </a:r>
            <a:r>
              <a:rPr lang="es-ES_tradnl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p.esRojo</a:t>
            </a:r>
            <a:r>
              <a:rPr lang="es-ES_tradnl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tiene;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</a:p>
          <a:p>
            <a:pPr marL="114300" indent="0">
              <a:buFont typeface="Arial" charset="0"/>
              <a:buNone/>
              <a:defRPr/>
            </a:pPr>
            <a:endParaRPr lang="es-A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77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503238" y="1089025"/>
            <a:ext cx="7813178" cy="521681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5000"/>
              </a:spcBef>
            </a:pP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class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 err="1" smtClean="0">
                <a:latin typeface="Courier New" pitchFamily="49" charset="0"/>
                <a:cs typeface="Courier New" pitchFamily="49" charset="0"/>
              </a:rPr>
              <a:t>testImagen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ct val="25000"/>
              </a:spcBef>
            </a:pP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spcBef>
                <a:spcPct val="25000"/>
              </a:spcBef>
            </a:pP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Imagen </a:t>
            </a: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im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Imagen (2,30);</a:t>
            </a:r>
            <a:endParaRPr lang="es-AR" altLang="es-AR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5000"/>
              </a:spcBef>
            </a:pP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spcBef>
                <a:spcPct val="25000"/>
              </a:spcBef>
            </a:pP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Color p1 = new Color(100,0,0);</a:t>
            </a:r>
          </a:p>
          <a:p>
            <a:pPr>
              <a:spcBef>
                <a:spcPct val="25000"/>
              </a:spcBef>
            </a:pP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s-AR" altLang="es-AR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5000"/>
              </a:spcBef>
            </a:pP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Racional p2 = new Racional(1,2);</a:t>
            </a:r>
          </a:p>
          <a:p>
            <a:pPr>
              <a:spcBef>
                <a:spcPct val="25000"/>
              </a:spcBef>
            </a:pP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s-AR" altLang="es-AR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5000"/>
              </a:spcBef>
            </a:pPr>
            <a:r>
              <a:rPr lang="es-AR" altLang="es-AR" b="1" dirty="0" err="1">
                <a:latin typeface="Courier New" pitchFamily="49" charset="0"/>
                <a:cs typeface="Courier New" pitchFamily="49" charset="0"/>
              </a:rPr>
              <a:t>f</a:t>
            </a: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or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 j=0;j&lt;30;j++) </a:t>
            </a: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im.establecerElem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(0,j,p1</a:t>
            </a: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ct val="25000"/>
              </a:spcBef>
            </a:pPr>
            <a:r>
              <a:rPr lang="es-AR" altLang="es-AR" b="1" dirty="0" err="1">
                <a:latin typeface="Courier New" pitchFamily="49" charset="0"/>
                <a:cs typeface="Courier New" pitchFamily="49" charset="0"/>
              </a:rPr>
              <a:t>for</a:t>
            </a: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s-AR" altLang="es-AR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j=0;j&lt;30;j</a:t>
            </a: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++) </a:t>
            </a: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im.establecerElem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(1,j,p2);</a:t>
            </a:r>
          </a:p>
          <a:p>
            <a:pPr>
              <a:spcBef>
                <a:spcPct val="25000"/>
              </a:spcBef>
            </a:pPr>
            <a:endParaRPr lang="es-AR" altLang="es-AR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5000"/>
              </a:spcBef>
            </a:pPr>
            <a:endParaRPr lang="es-AR" altLang="es-AR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5000"/>
              </a:spcBef>
            </a:pPr>
            <a:endParaRPr lang="es-AR" altLang="es-AR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5000"/>
              </a:spcBef>
            </a:pP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ColorRojo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im.tieneRojo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spcBef>
                <a:spcPct val="25000"/>
              </a:spcBef>
            </a:pPr>
            <a:endParaRPr lang="es-AR" altLang="es-AR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552400" y="0"/>
            <a:ext cx="76200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ES" sz="4000" b="1" smtClean="0"/>
              <a:t>Genericidad</a:t>
            </a:r>
            <a:endParaRPr lang="es-AR" sz="400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52400" y="6279115"/>
            <a:ext cx="7813178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5000"/>
              </a:spcBef>
              <a:buFontTx/>
              <a:buNone/>
              <a:defRPr/>
            </a:pPr>
            <a:r>
              <a:rPr lang="es-AR" altLang="es-AR" b="1" dirty="0" smtClean="0"/>
              <a:t>Error de ejecución</a:t>
            </a:r>
            <a:endParaRPr lang="es-AR" altLang="es-AR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4409827" y="4725144"/>
            <a:ext cx="4253644" cy="6859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charset="0"/>
              <a:buNone/>
              <a:defRPr/>
            </a:pPr>
            <a:r>
              <a:rPr lang="es-ES_tradnl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Color p=(Color)m[f][c];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tiene = </a:t>
            </a:r>
            <a:r>
              <a:rPr lang="es-ES_tradnl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p.esRojo</a:t>
            </a:r>
            <a:r>
              <a:rPr lang="es-ES_tradnl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s-A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93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075613" cy="4800600"/>
          </a:xfrm>
        </p:spPr>
        <p:txBody>
          <a:bodyPr>
            <a:normAutofit/>
          </a:bodyPr>
          <a:lstStyle/>
          <a:p>
            <a:pPr marL="114300" indent="0">
              <a:buFont typeface="Arial" charset="0"/>
              <a:buNone/>
              <a:defRPr/>
            </a:pPr>
            <a:r>
              <a:rPr lang="es-E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s-E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lass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Matriz{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" sz="20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s-ES" sz="20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rotected</a:t>
            </a:r>
            <a:r>
              <a:rPr lang="es-ES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Elemento [][] m;</a:t>
            </a:r>
            <a:endParaRPr lang="es-E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Font typeface="Arial" charset="0"/>
              <a:buNone/>
              <a:defRPr/>
            </a:pPr>
            <a:r>
              <a:rPr lang="es-E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s-E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ublic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Matriz(</a:t>
            </a:r>
            <a:r>
              <a:rPr lang="es-E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fMax,int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cMax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m = new Elemento [</a:t>
            </a:r>
            <a:r>
              <a:rPr lang="es-E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fMax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s-E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cMax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Font typeface="Arial" charset="0"/>
              <a:buNone/>
              <a:defRPr/>
            </a:pPr>
            <a:endParaRPr lang="es-A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52400" y="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err="1" smtClean="0"/>
              <a:t>Genericidad</a:t>
            </a:r>
            <a:endParaRPr lang="es-AR" sz="4000" b="1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80547" y="4509120"/>
            <a:ext cx="7813178" cy="16312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25000"/>
              </a:spcBef>
              <a:buFontTx/>
              <a:buNone/>
              <a:defRPr/>
            </a:pPr>
            <a:r>
              <a:rPr lang="es-AR" alt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Matriz</a:t>
            </a:r>
            <a:r>
              <a:rPr lang="es-AR" altLang="es-AR" dirty="0" smtClean="0"/>
              <a:t> encapsula a una estructura genérica, los elementos del arreglo </a:t>
            </a:r>
            <a:r>
              <a:rPr lang="es-AR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s-AR" altLang="es-AR" dirty="0" smtClean="0"/>
              <a:t> pueden ser instancias de cualquier clase concreta que extienda a la clase </a:t>
            </a:r>
            <a:r>
              <a:rPr lang="es-AR" alt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Elemento</a:t>
            </a:r>
            <a:r>
              <a:rPr lang="es-AR" altLang="es-AR" dirty="0" smtClean="0"/>
              <a:t>.</a:t>
            </a:r>
            <a:endParaRPr lang="es-AR" altLang="es-AR" sz="1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734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3" name="2 Rectángulo"/>
          <p:cNvSpPr/>
          <p:nvPr/>
        </p:nvSpPr>
        <p:spPr>
          <a:xfrm>
            <a:off x="1475656" y="2276872"/>
            <a:ext cx="1800200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>
                <a:solidFill>
                  <a:schemeClr val="tx1"/>
                </a:solidFill>
              </a:rPr>
              <a:t>Matriz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932040" y="2276872"/>
            <a:ext cx="1800200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>
                <a:solidFill>
                  <a:schemeClr val="tx1"/>
                </a:solidFill>
              </a:rPr>
              <a:t>*Elemento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004048" y="4509120"/>
            <a:ext cx="1800200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>
                <a:solidFill>
                  <a:schemeClr val="tx1"/>
                </a:solidFill>
              </a:rPr>
              <a:t>Color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628056" y="4509120"/>
            <a:ext cx="1800200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>
                <a:solidFill>
                  <a:schemeClr val="tx1"/>
                </a:solidFill>
              </a:rPr>
              <a:t>Imagen</a:t>
            </a:r>
            <a:endParaRPr lang="es-AR" dirty="0">
              <a:solidFill>
                <a:schemeClr val="tx1"/>
              </a:solidFill>
            </a:endParaRPr>
          </a:p>
        </p:txBody>
      </p:sp>
      <p:cxnSp>
        <p:nvCxnSpPr>
          <p:cNvPr id="8" name="7 Conector recto de flecha"/>
          <p:cNvCxnSpPr>
            <a:stCxn id="3" idx="3"/>
            <a:endCxn id="4" idx="1"/>
          </p:cNvCxnSpPr>
          <p:nvPr/>
        </p:nvCxnSpPr>
        <p:spPr>
          <a:xfrm>
            <a:off x="3275856" y="2708920"/>
            <a:ext cx="165618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Flecha arriba"/>
          <p:cNvSpPr/>
          <p:nvPr/>
        </p:nvSpPr>
        <p:spPr>
          <a:xfrm>
            <a:off x="2051720" y="3212976"/>
            <a:ext cx="476436" cy="1296144"/>
          </a:xfrm>
          <a:prstGeom prst="upArrow">
            <a:avLst>
              <a:gd name="adj1" fmla="val 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9 Flecha arriba"/>
          <p:cNvSpPr/>
          <p:nvPr/>
        </p:nvSpPr>
        <p:spPr>
          <a:xfrm>
            <a:off x="5593922" y="3176119"/>
            <a:ext cx="476436" cy="1296144"/>
          </a:xfrm>
          <a:prstGeom prst="upArrow">
            <a:avLst>
              <a:gd name="adj1" fmla="val 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10 CuadroTexto"/>
          <p:cNvSpPr txBox="1"/>
          <p:nvPr/>
        </p:nvSpPr>
        <p:spPr>
          <a:xfrm>
            <a:off x="431340" y="980728"/>
            <a:ext cx="16203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err="1" smtClean="0"/>
              <a:t>establecerElem</a:t>
            </a:r>
            <a:endParaRPr lang="es-AR" dirty="0" smtClean="0"/>
          </a:p>
          <a:p>
            <a:r>
              <a:rPr lang="es-AR" dirty="0" err="1" smtClean="0"/>
              <a:t>hayNulos</a:t>
            </a:r>
            <a:endParaRPr lang="es-AR" dirty="0" smtClean="0"/>
          </a:p>
          <a:p>
            <a:r>
              <a:rPr lang="es-AR" dirty="0" err="1" smtClean="0"/>
              <a:t>equals</a:t>
            </a:r>
            <a:endParaRPr lang="es-AR" dirty="0" smtClean="0"/>
          </a:p>
          <a:p>
            <a:r>
              <a:rPr lang="es-AR" dirty="0" err="1"/>
              <a:t>t</a:t>
            </a:r>
            <a:r>
              <a:rPr lang="es-AR" dirty="0" err="1" smtClean="0"/>
              <a:t>odosNeutros</a:t>
            </a:r>
            <a:endParaRPr lang="es-AR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46839" y="5434808"/>
            <a:ext cx="1085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err="1" smtClean="0"/>
              <a:t>tieneRojo</a:t>
            </a:r>
            <a:endParaRPr lang="es-AR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732240" y="980727"/>
            <a:ext cx="11667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*</a:t>
            </a:r>
            <a:r>
              <a:rPr lang="es-AR" dirty="0" err="1" smtClean="0"/>
              <a:t>equals</a:t>
            </a:r>
            <a:endParaRPr lang="es-AR" dirty="0" smtClean="0"/>
          </a:p>
          <a:p>
            <a:r>
              <a:rPr lang="es-AR" dirty="0" smtClean="0"/>
              <a:t>*</a:t>
            </a:r>
            <a:r>
              <a:rPr lang="es-AR" dirty="0" err="1" smtClean="0"/>
              <a:t>esNulo</a:t>
            </a:r>
            <a:endParaRPr lang="es-AR" dirty="0" smtClean="0"/>
          </a:p>
          <a:p>
            <a:r>
              <a:rPr lang="es-AR" dirty="0" smtClean="0"/>
              <a:t>*</a:t>
            </a:r>
            <a:r>
              <a:rPr lang="es-AR" dirty="0" err="1" smtClean="0"/>
              <a:t>esNeutro</a:t>
            </a:r>
            <a:endParaRPr lang="es-AR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804248" y="3717032"/>
            <a:ext cx="10513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err="1" smtClean="0"/>
              <a:t>equals</a:t>
            </a:r>
            <a:endParaRPr lang="es-AR" dirty="0" smtClean="0"/>
          </a:p>
          <a:p>
            <a:r>
              <a:rPr lang="es-AR" dirty="0" err="1" smtClean="0"/>
              <a:t>esNulo</a:t>
            </a:r>
            <a:endParaRPr lang="es-AR" dirty="0" smtClean="0"/>
          </a:p>
          <a:p>
            <a:r>
              <a:rPr lang="es-AR" dirty="0" err="1" smtClean="0"/>
              <a:t>esNeutro</a:t>
            </a:r>
            <a:endParaRPr lang="es-AR" dirty="0" smtClean="0"/>
          </a:p>
          <a:p>
            <a:r>
              <a:rPr lang="es-AR" dirty="0" err="1" smtClean="0"/>
              <a:t>esRojo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437495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4268414" y="1586515"/>
            <a:ext cx="4120010" cy="35549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AR" altLang="es-AR" sz="2400" dirty="0" smtClean="0"/>
              <a:t>&lt;&lt;Constructor&gt;&gt;</a:t>
            </a:r>
          </a:p>
          <a:p>
            <a:r>
              <a:rPr lang="es-AR" altLang="es-AR" sz="2400" dirty="0" err="1" smtClean="0"/>
              <a:t>MatrizRacionales</a:t>
            </a:r>
            <a:r>
              <a:rPr lang="es-AR" altLang="es-AR" sz="2400" dirty="0" smtClean="0"/>
              <a:t> (</a:t>
            </a:r>
            <a:r>
              <a:rPr lang="es-AR" altLang="es-AR" sz="2400" dirty="0" err="1" smtClean="0"/>
              <a:t>nf,nc:entero</a:t>
            </a:r>
            <a:r>
              <a:rPr lang="es-AR" altLang="es-AR" sz="2400" dirty="0" smtClean="0"/>
              <a:t>)</a:t>
            </a:r>
            <a:endParaRPr lang="es-AR" altLang="es-AR" sz="2400" dirty="0"/>
          </a:p>
          <a:p>
            <a:r>
              <a:rPr lang="es-AR" altLang="es-AR" sz="2400" dirty="0" smtClean="0"/>
              <a:t>&lt;&lt;</a:t>
            </a:r>
            <a:r>
              <a:rPr lang="es-AR" altLang="es-AR" sz="2400" dirty="0"/>
              <a:t>consultas&gt;&gt;</a:t>
            </a:r>
          </a:p>
          <a:p>
            <a:r>
              <a:rPr lang="es-AR" altLang="es-AR" sz="2400" dirty="0" err="1" smtClean="0"/>
              <a:t>sumaFila</a:t>
            </a:r>
            <a:r>
              <a:rPr lang="es-AR" altLang="es-AR" sz="2400" dirty="0" smtClean="0"/>
              <a:t>(</a:t>
            </a:r>
            <a:r>
              <a:rPr lang="es-AR" altLang="es-AR" sz="2400" dirty="0" err="1" smtClean="0"/>
              <a:t>f:entero</a:t>
            </a:r>
            <a:r>
              <a:rPr lang="es-AR" altLang="es-AR" sz="2400" dirty="0" smtClean="0"/>
              <a:t>):Racional</a:t>
            </a:r>
            <a:endParaRPr lang="es-AR" altLang="es-AR" sz="2400" dirty="0" smtClean="0">
              <a:solidFill>
                <a:srgbClr val="0070C0"/>
              </a:solidFill>
            </a:endParaRPr>
          </a:p>
          <a:p>
            <a:endParaRPr lang="es-AR" altLang="es-AR" sz="2400" dirty="0">
              <a:solidFill>
                <a:srgbClr val="0070C0"/>
              </a:solidFill>
            </a:endParaRPr>
          </a:p>
          <a:p>
            <a:endParaRPr lang="es-AR" altLang="es-AR" sz="2400" dirty="0" smtClean="0">
              <a:solidFill>
                <a:srgbClr val="0070C0"/>
              </a:solidFill>
            </a:endParaRPr>
          </a:p>
          <a:p>
            <a:endParaRPr lang="es-AR" altLang="es-AR" sz="2400" dirty="0">
              <a:solidFill>
                <a:srgbClr val="0070C0"/>
              </a:solidFill>
            </a:endParaRPr>
          </a:p>
          <a:p>
            <a:endParaRPr lang="es-AR" altLang="es-AR" sz="2400" dirty="0">
              <a:solidFill>
                <a:srgbClr val="0070C0"/>
              </a:solidFill>
            </a:endParaRPr>
          </a:p>
          <a:p>
            <a:pPr algn="ctr"/>
            <a:endParaRPr lang="es-AR" altLang="es-AR" sz="2400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52400" y="0"/>
            <a:ext cx="76200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ES" sz="4000" b="1" dirty="0" err="1" smtClean="0"/>
              <a:t>Genericidad</a:t>
            </a:r>
            <a:endParaRPr lang="es-AR" sz="4000" b="1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74639" y="1189038"/>
            <a:ext cx="3649289" cy="4410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AR" altLang="es-AR" sz="2400"/>
              <a:t>Matriz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74639" y="1628800"/>
            <a:ext cx="3649289" cy="47804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AR" altLang="es-AR" sz="2400">
                <a:solidFill>
                  <a:srgbClr val="FF0000"/>
                </a:solidFill>
              </a:rPr>
              <a:t>Elemento</a:t>
            </a:r>
            <a:r>
              <a:rPr lang="es-AR" altLang="es-AR" sz="2400"/>
              <a:t> [] [] m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74639" y="2112704"/>
            <a:ext cx="3649289" cy="30411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AR" altLang="es-AR" sz="2400" dirty="0"/>
              <a:t>&lt;&lt;</a:t>
            </a:r>
            <a:r>
              <a:rPr lang="es-AR" altLang="es-AR" sz="2400" dirty="0" smtClean="0"/>
              <a:t>constructor&gt;&gt;</a:t>
            </a:r>
            <a:endParaRPr lang="es-AR" altLang="es-AR" sz="2400" dirty="0"/>
          </a:p>
          <a:p>
            <a:r>
              <a:rPr lang="es-AR" altLang="es-AR" sz="2400" dirty="0"/>
              <a:t>Matriz (</a:t>
            </a:r>
            <a:r>
              <a:rPr lang="es-AR" altLang="es-AR" sz="2400" dirty="0" err="1"/>
              <a:t>fMax,cMax</a:t>
            </a:r>
            <a:r>
              <a:rPr lang="es-AR" altLang="es-AR" sz="2400" dirty="0"/>
              <a:t> : entero) </a:t>
            </a:r>
          </a:p>
          <a:p>
            <a:r>
              <a:rPr lang="es-AR" altLang="es-AR" sz="2400" dirty="0"/>
              <a:t>&lt;&lt;comandos</a:t>
            </a:r>
            <a:r>
              <a:rPr lang="es-AR" altLang="es-AR" sz="2400" dirty="0" smtClean="0"/>
              <a:t>&gt;&gt;</a:t>
            </a:r>
            <a:endParaRPr lang="es-AR" altLang="es-AR" sz="2400" dirty="0"/>
          </a:p>
          <a:p>
            <a:pPr>
              <a:spcBef>
                <a:spcPct val="50000"/>
              </a:spcBef>
            </a:pPr>
            <a:endParaRPr lang="es-AR" altLang="es-AR" sz="2400" dirty="0" smtClean="0"/>
          </a:p>
          <a:p>
            <a:pPr>
              <a:spcBef>
                <a:spcPct val="50000"/>
              </a:spcBef>
            </a:pPr>
            <a:endParaRPr lang="es-AR" altLang="es-AR" sz="2400" dirty="0"/>
          </a:p>
          <a:p>
            <a:pPr>
              <a:spcBef>
                <a:spcPct val="50000"/>
              </a:spcBef>
            </a:pPr>
            <a:endParaRPr lang="es-AR" altLang="es-AR" sz="2400" dirty="0"/>
          </a:p>
          <a:p>
            <a:pPr algn="ctr"/>
            <a:endParaRPr lang="es-AR" altLang="es-AR" sz="2400" dirty="0"/>
          </a:p>
        </p:txBody>
      </p:sp>
      <p:sp>
        <p:nvSpPr>
          <p:cNvPr id="10" name="9 Flecha izquierda"/>
          <p:cNvSpPr/>
          <p:nvPr/>
        </p:nvSpPr>
        <p:spPr>
          <a:xfrm flipV="1">
            <a:off x="3941956" y="1186475"/>
            <a:ext cx="652915" cy="320165"/>
          </a:xfrm>
          <a:prstGeom prst="leftArrow">
            <a:avLst>
              <a:gd name="adj1" fmla="val 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268414" y="1143000"/>
            <a:ext cx="4120010" cy="44107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AR" altLang="es-AR" sz="2400" dirty="0" err="1" smtClean="0"/>
              <a:t>MatrizRacionales</a:t>
            </a:r>
            <a:endParaRPr lang="es-AR" altLang="es-AR" sz="2400" dirty="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74639" y="5157435"/>
            <a:ext cx="3651553" cy="14083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AR" altLang="es-AR" sz="2400" dirty="0" smtClean="0"/>
              <a:t>Todos los recorridos</a:t>
            </a:r>
          </a:p>
          <a:p>
            <a:r>
              <a:rPr lang="es-AR" altLang="es-AR" sz="2400" dirty="0" smtClean="0"/>
              <a:t> requieren que </a:t>
            </a:r>
          </a:p>
          <a:p>
            <a:r>
              <a:rPr lang="es-AR" altLang="es-AR" sz="2400" dirty="0" smtClean="0"/>
              <a:t>todas las componentes </a:t>
            </a:r>
          </a:p>
          <a:p>
            <a:r>
              <a:rPr lang="es-AR" altLang="es-AR" sz="2400" dirty="0" smtClean="0"/>
              <a:t>estén ligadas. </a:t>
            </a:r>
            <a:endParaRPr lang="es-AR" altLang="es-AR" sz="2400" dirty="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4270541" y="5141426"/>
            <a:ext cx="4117884" cy="14243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AR" altLang="es-AR" sz="2400" dirty="0" smtClean="0"/>
              <a:t>Todos los recorridos requieren</a:t>
            </a:r>
          </a:p>
          <a:p>
            <a:r>
              <a:rPr lang="es-AR" altLang="es-AR" sz="2400" dirty="0" smtClean="0"/>
              <a:t> que todas las componentes</a:t>
            </a:r>
          </a:p>
          <a:p>
            <a:r>
              <a:rPr lang="es-AR" altLang="es-AR" sz="2400" dirty="0" smtClean="0"/>
              <a:t> estén ligadas. </a:t>
            </a:r>
            <a:endParaRPr lang="es-AR" altLang="es-AR" sz="2400" dirty="0"/>
          </a:p>
        </p:txBody>
      </p:sp>
    </p:spTree>
    <p:extLst>
      <p:ext uri="{BB962C8B-B14F-4D97-AF65-F5344CB8AC3E}">
        <p14:creationId xmlns:p14="http://schemas.microsoft.com/office/powerpoint/2010/main" val="151624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552400" y="0"/>
            <a:ext cx="76200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ES" sz="4000" b="1" smtClean="0"/>
              <a:t>Genericidad</a:t>
            </a:r>
            <a:endParaRPr lang="es-AR" sz="4000" b="1" dirty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323528" y="1484784"/>
            <a:ext cx="8507288" cy="492514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charset="0"/>
              <a:buNone/>
              <a:defRPr/>
            </a:pPr>
            <a:r>
              <a:rPr lang="es-ES_tradnl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lass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MatrizRacionales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Matriz{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ublic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MatrizRacionales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nf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nc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nf,nc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s-ES_tradnl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Racional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sumaFila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f){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Racional r1=new Racional (0,0); 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c=0;c&lt;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obtenerNCol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c++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Racional r2=(Racional)m[f][c</a:t>
            </a:r>
            <a:r>
              <a:rPr lang="es-ES_tradnl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s-ES_tradnl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r1.suma(r2);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r1;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</a:p>
          <a:p>
            <a:pPr marL="114300" indent="0">
              <a:buFont typeface="Arial" charset="0"/>
              <a:buNone/>
              <a:defRPr/>
            </a:pPr>
            <a:endParaRPr lang="es-A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2019</a:t>
            </a:r>
            <a:endParaRPr lang="es-AR" dirty="0"/>
          </a:p>
        </p:txBody>
      </p:sp>
      <p:sp>
        <p:nvSpPr>
          <p:cNvPr id="3" name="2 Rectángulo"/>
          <p:cNvSpPr/>
          <p:nvPr/>
        </p:nvSpPr>
        <p:spPr>
          <a:xfrm>
            <a:off x="1475656" y="2276872"/>
            <a:ext cx="1800200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>
                <a:solidFill>
                  <a:schemeClr val="tx1"/>
                </a:solidFill>
              </a:rPr>
              <a:t>Matriz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932040" y="2276872"/>
            <a:ext cx="1800200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>
                <a:solidFill>
                  <a:schemeClr val="tx1"/>
                </a:solidFill>
              </a:rPr>
              <a:t>*Elemento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004048" y="4509120"/>
            <a:ext cx="1800200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>
                <a:solidFill>
                  <a:schemeClr val="tx1"/>
                </a:solidFill>
              </a:rPr>
              <a:t>Racional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628056" y="4509120"/>
            <a:ext cx="1800200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err="1" smtClean="0">
                <a:solidFill>
                  <a:schemeClr val="tx1"/>
                </a:solidFill>
              </a:rPr>
              <a:t>MatrizRacionales</a:t>
            </a:r>
            <a:endParaRPr lang="es-AR" dirty="0">
              <a:solidFill>
                <a:schemeClr val="tx1"/>
              </a:solidFill>
            </a:endParaRPr>
          </a:p>
        </p:txBody>
      </p:sp>
      <p:cxnSp>
        <p:nvCxnSpPr>
          <p:cNvPr id="8" name="7 Conector recto de flecha"/>
          <p:cNvCxnSpPr>
            <a:stCxn id="3" idx="3"/>
            <a:endCxn id="4" idx="1"/>
          </p:cNvCxnSpPr>
          <p:nvPr/>
        </p:nvCxnSpPr>
        <p:spPr>
          <a:xfrm>
            <a:off x="3275856" y="2708920"/>
            <a:ext cx="165618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Flecha arriba"/>
          <p:cNvSpPr/>
          <p:nvPr/>
        </p:nvSpPr>
        <p:spPr>
          <a:xfrm>
            <a:off x="2051720" y="3212976"/>
            <a:ext cx="476436" cy="1296144"/>
          </a:xfrm>
          <a:prstGeom prst="upArrow">
            <a:avLst>
              <a:gd name="adj1" fmla="val 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9 Flecha arriba"/>
          <p:cNvSpPr/>
          <p:nvPr/>
        </p:nvSpPr>
        <p:spPr>
          <a:xfrm>
            <a:off x="5593922" y="3176119"/>
            <a:ext cx="476436" cy="1296144"/>
          </a:xfrm>
          <a:prstGeom prst="upArrow">
            <a:avLst>
              <a:gd name="adj1" fmla="val 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10 CuadroTexto"/>
          <p:cNvSpPr txBox="1"/>
          <p:nvPr/>
        </p:nvSpPr>
        <p:spPr>
          <a:xfrm>
            <a:off x="431340" y="980728"/>
            <a:ext cx="16203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err="1" smtClean="0"/>
              <a:t>establecerElem</a:t>
            </a:r>
            <a:endParaRPr lang="es-AR" dirty="0" smtClean="0"/>
          </a:p>
          <a:p>
            <a:r>
              <a:rPr lang="es-AR" dirty="0" err="1" smtClean="0"/>
              <a:t>hayNulos</a:t>
            </a:r>
            <a:endParaRPr lang="es-AR" dirty="0" smtClean="0"/>
          </a:p>
          <a:p>
            <a:r>
              <a:rPr lang="es-AR" dirty="0" err="1" smtClean="0"/>
              <a:t>equals</a:t>
            </a:r>
            <a:endParaRPr lang="es-AR" dirty="0" smtClean="0"/>
          </a:p>
          <a:p>
            <a:r>
              <a:rPr lang="es-AR" dirty="0" err="1"/>
              <a:t>t</a:t>
            </a:r>
            <a:r>
              <a:rPr lang="es-AR" dirty="0" err="1" smtClean="0"/>
              <a:t>odosNeutros</a:t>
            </a:r>
            <a:endParaRPr lang="es-AR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46839" y="5434808"/>
            <a:ext cx="1013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err="1" smtClean="0"/>
              <a:t>sumaFila</a:t>
            </a:r>
            <a:endParaRPr lang="es-AR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732240" y="980727"/>
            <a:ext cx="11667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*</a:t>
            </a:r>
            <a:r>
              <a:rPr lang="es-AR" dirty="0" err="1" smtClean="0"/>
              <a:t>equals</a:t>
            </a:r>
            <a:endParaRPr lang="es-AR" dirty="0" smtClean="0"/>
          </a:p>
          <a:p>
            <a:r>
              <a:rPr lang="es-AR" dirty="0" smtClean="0"/>
              <a:t>*</a:t>
            </a:r>
            <a:r>
              <a:rPr lang="es-AR" dirty="0" err="1" smtClean="0"/>
              <a:t>esNulo</a:t>
            </a:r>
            <a:endParaRPr lang="es-AR" dirty="0" smtClean="0"/>
          </a:p>
          <a:p>
            <a:r>
              <a:rPr lang="es-AR" dirty="0" smtClean="0"/>
              <a:t>*</a:t>
            </a:r>
            <a:r>
              <a:rPr lang="es-AR" dirty="0" err="1" smtClean="0"/>
              <a:t>esNeutro</a:t>
            </a:r>
            <a:endParaRPr lang="es-AR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804248" y="3717032"/>
            <a:ext cx="10513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err="1" smtClean="0"/>
              <a:t>equals</a:t>
            </a:r>
            <a:endParaRPr lang="es-AR" dirty="0" smtClean="0"/>
          </a:p>
          <a:p>
            <a:r>
              <a:rPr lang="es-AR" dirty="0" err="1" smtClean="0"/>
              <a:t>esNulo</a:t>
            </a:r>
            <a:endParaRPr lang="es-AR" dirty="0" smtClean="0"/>
          </a:p>
          <a:p>
            <a:r>
              <a:rPr lang="es-AR" dirty="0" err="1" smtClean="0"/>
              <a:t>esNeutro</a:t>
            </a:r>
            <a:endParaRPr lang="es-AR" dirty="0" smtClean="0"/>
          </a:p>
          <a:p>
            <a:r>
              <a:rPr lang="es-AR" dirty="0" smtClean="0"/>
              <a:t>suma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374196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503238" y="1089025"/>
            <a:ext cx="7813178" cy="417806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5000"/>
              </a:spcBef>
            </a:pP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class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 err="1" smtClean="0">
                <a:latin typeface="Courier New" pitchFamily="49" charset="0"/>
                <a:cs typeface="Courier New" pitchFamily="49" charset="0"/>
              </a:rPr>
              <a:t>testMatrizRacionales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ct val="25000"/>
              </a:spcBef>
            </a:pP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spcBef>
                <a:spcPct val="25000"/>
              </a:spcBef>
            </a:pP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MatrizRacionales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mrac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MatrizRacionales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(2,3);</a:t>
            </a:r>
            <a:endParaRPr lang="es-AR" altLang="es-AR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5000"/>
              </a:spcBef>
            </a:pP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spcBef>
                <a:spcPct val="25000"/>
              </a:spcBef>
            </a:pP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Color p1 = new Color(100,120,100);</a:t>
            </a:r>
          </a:p>
          <a:p>
            <a:pPr>
              <a:spcBef>
                <a:spcPct val="25000"/>
              </a:spcBef>
            </a:pP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s-AR" altLang="es-AR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5000"/>
              </a:spcBef>
            </a:pP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Racional p2 = new Racional(1,2);</a:t>
            </a:r>
          </a:p>
          <a:p>
            <a:pPr>
              <a:spcBef>
                <a:spcPct val="25000"/>
              </a:spcBef>
            </a:pP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s-AR" altLang="es-AR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5000"/>
              </a:spcBef>
            </a:pPr>
            <a:r>
              <a:rPr lang="es-AR" altLang="es-AR" b="1" dirty="0" err="1">
                <a:latin typeface="Courier New" pitchFamily="49" charset="0"/>
                <a:cs typeface="Courier New" pitchFamily="49" charset="0"/>
              </a:rPr>
              <a:t>f</a:t>
            </a: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or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 j=0;j&lt;3;j++) </a:t>
            </a: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mrac.establecerElem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(0,j,p1</a:t>
            </a: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ct val="25000"/>
              </a:spcBef>
            </a:pPr>
            <a:r>
              <a:rPr lang="es-AR" altLang="es-AR" b="1" dirty="0" err="1">
                <a:latin typeface="Courier New" pitchFamily="49" charset="0"/>
                <a:cs typeface="Courier New" pitchFamily="49" charset="0"/>
              </a:rPr>
              <a:t>for</a:t>
            </a: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s-AR" altLang="es-AR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 j=0;j&lt;3;j++) </a:t>
            </a: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mrac.establecerElem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(1,j,p2);</a:t>
            </a:r>
          </a:p>
          <a:p>
            <a:pPr>
              <a:spcBef>
                <a:spcPct val="25000"/>
              </a:spcBef>
            </a:pP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Racional suma = </a:t>
            </a: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mrac.sumaFila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 (0);</a:t>
            </a:r>
          </a:p>
          <a:p>
            <a:pPr>
              <a:spcBef>
                <a:spcPct val="25000"/>
              </a:spcBef>
            </a:pPr>
            <a:endParaRPr lang="es-AR" altLang="es-AR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552400" y="0"/>
            <a:ext cx="76200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ES" sz="4000" b="1" smtClean="0"/>
              <a:t>Genericidad</a:t>
            </a:r>
            <a:endParaRPr lang="es-AR" sz="400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03238" y="5550331"/>
            <a:ext cx="7813178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5000"/>
              </a:spcBef>
              <a:buFontTx/>
              <a:buNone/>
              <a:defRPr/>
            </a:pPr>
            <a:r>
              <a:rPr lang="es-AR" altLang="es-AR" b="1" dirty="0" smtClean="0"/>
              <a:t>Error de ejecución</a:t>
            </a:r>
            <a:endParaRPr lang="es-AR" altLang="es-AR" sz="1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75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552400" y="0"/>
            <a:ext cx="76200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ES" sz="4000" b="1" smtClean="0"/>
              <a:t>Genericidad</a:t>
            </a:r>
            <a:endParaRPr lang="es-AR" sz="4000" b="1" dirty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323528" y="1484784"/>
            <a:ext cx="7704856" cy="492514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charset="0"/>
              <a:buNone/>
              <a:defRPr/>
            </a:pPr>
            <a:r>
              <a:rPr lang="es-ES_tradnl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lass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MatrizRacionales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Matriz{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ublic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MatrizRacionales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nf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nc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nf,nc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s-ES_tradnl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Racional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sumaFila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f){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Racional r1=new Racional (0,0); 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c=0;c&lt;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obtenerNCol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c++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_tradnl" sz="2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_tradnl" sz="2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m[f][c</a:t>
            </a:r>
            <a:r>
              <a:rPr lang="es-ES_tradnl" sz="2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s-ES_tradnl" sz="2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es-ES_tradnl" sz="2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Racional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114300" indent="0">
              <a:buNone/>
              <a:defRPr/>
            </a:pPr>
            <a:r>
              <a:rPr lang="es-ES_tradnl" sz="2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Racional r2</a:t>
            </a:r>
            <a:r>
              <a:rPr lang="es-ES_tradnl" sz="2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=(Racional)m[f][c</a:t>
            </a:r>
            <a:r>
              <a:rPr lang="es-ES_tradnl" sz="2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r1.suma(r2);}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_tradnl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r1;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14300" indent="0">
              <a:buFont typeface="Arial" charset="0"/>
              <a:buNone/>
              <a:defRPr/>
            </a:pPr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</a:p>
          <a:p>
            <a:pPr marL="114300" indent="0">
              <a:buFont typeface="Arial" charset="0"/>
              <a:buNone/>
              <a:defRPr/>
            </a:pPr>
            <a:endParaRPr lang="es-A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78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503238" y="1089025"/>
            <a:ext cx="7813178" cy="417806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5000"/>
              </a:spcBef>
            </a:pPr>
            <a:r>
              <a:rPr lang="es-ES" altLang="es-AR" b="1" dirty="0" err="1">
                <a:latin typeface="Courier New" pitchFamily="49" charset="0"/>
                <a:cs typeface="Courier New" pitchFamily="49" charset="0"/>
              </a:rPr>
              <a:t>class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 err="1" smtClean="0">
                <a:latin typeface="Courier New" pitchFamily="49" charset="0"/>
                <a:cs typeface="Courier New" pitchFamily="49" charset="0"/>
              </a:rPr>
              <a:t>testMatrizRacionales</a:t>
            </a: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ct val="25000"/>
              </a:spcBef>
            </a:pP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spcBef>
                <a:spcPct val="25000"/>
              </a:spcBef>
            </a:pP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MatrizRacionales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mrac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new </a:t>
            </a: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MatrizRacionales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(2,3);</a:t>
            </a:r>
            <a:endParaRPr lang="es-AR" altLang="es-AR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5000"/>
              </a:spcBef>
            </a:pP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spcBef>
                <a:spcPct val="25000"/>
              </a:spcBef>
            </a:pP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Color p1 = new Color(100,120,100);</a:t>
            </a:r>
          </a:p>
          <a:p>
            <a:pPr>
              <a:spcBef>
                <a:spcPct val="25000"/>
              </a:spcBef>
            </a:pP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s-AR" altLang="es-AR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5000"/>
              </a:spcBef>
            </a:pP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Racional p2 = new Racional(1,2);</a:t>
            </a:r>
          </a:p>
          <a:p>
            <a:pPr>
              <a:spcBef>
                <a:spcPct val="25000"/>
              </a:spcBef>
            </a:pPr>
            <a:r>
              <a:rPr lang="es-ES" altLang="es-AR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s-AR" altLang="es-AR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5000"/>
              </a:spcBef>
            </a:pPr>
            <a:r>
              <a:rPr lang="es-AR" altLang="es-AR" b="1" dirty="0" err="1">
                <a:latin typeface="Courier New" pitchFamily="49" charset="0"/>
                <a:cs typeface="Courier New" pitchFamily="49" charset="0"/>
              </a:rPr>
              <a:t>f</a:t>
            </a: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or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 j=0;j&lt;3;j++) </a:t>
            </a: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mrac.establecerElem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(0,j,p1</a:t>
            </a: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ct val="25000"/>
              </a:spcBef>
            </a:pPr>
            <a:r>
              <a:rPr lang="es-AR" altLang="es-AR" b="1" dirty="0" err="1">
                <a:latin typeface="Courier New" pitchFamily="49" charset="0"/>
                <a:cs typeface="Courier New" pitchFamily="49" charset="0"/>
              </a:rPr>
              <a:t>for</a:t>
            </a: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s-AR" altLang="es-AR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s-AR" altLang="es-AR" b="1" dirty="0">
                <a:latin typeface="Courier New" pitchFamily="49" charset="0"/>
                <a:cs typeface="Courier New" pitchFamily="49" charset="0"/>
              </a:rPr>
              <a:t> j=0;j&lt;3;j++) </a:t>
            </a: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mrac.establecerElem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(1,j,p2);</a:t>
            </a:r>
          </a:p>
          <a:p>
            <a:pPr>
              <a:spcBef>
                <a:spcPct val="25000"/>
              </a:spcBef>
            </a:pP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Racional suma = </a:t>
            </a:r>
            <a:r>
              <a:rPr lang="es-AR" altLang="es-AR" b="1" dirty="0" err="1" smtClean="0">
                <a:latin typeface="Courier New" pitchFamily="49" charset="0"/>
                <a:cs typeface="Courier New" pitchFamily="49" charset="0"/>
              </a:rPr>
              <a:t>mrac.sumaFila</a:t>
            </a:r>
            <a:r>
              <a:rPr lang="es-AR" altLang="es-AR" b="1" dirty="0" smtClean="0">
                <a:latin typeface="Courier New" pitchFamily="49" charset="0"/>
                <a:cs typeface="Courier New" pitchFamily="49" charset="0"/>
              </a:rPr>
              <a:t> (0);</a:t>
            </a:r>
          </a:p>
          <a:p>
            <a:pPr>
              <a:spcBef>
                <a:spcPct val="25000"/>
              </a:spcBef>
            </a:pPr>
            <a:endParaRPr lang="es-AR" altLang="es-AR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552400" y="0"/>
            <a:ext cx="76200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s-ES" sz="4000" b="1" smtClean="0"/>
              <a:t>Genericidad</a:t>
            </a:r>
            <a:endParaRPr lang="es-AR" sz="4000" b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42209" y="5319498"/>
            <a:ext cx="7813178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5000"/>
              </a:spcBef>
              <a:buFontTx/>
              <a:buNone/>
              <a:defRPr/>
            </a:pPr>
            <a:r>
              <a:rPr lang="es-AR" altLang="es-AR" b="1" dirty="0" smtClean="0"/>
              <a:t>Error de aplicación </a:t>
            </a:r>
            <a:endParaRPr lang="es-AR" altLang="es-AR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723493" y="5929813"/>
            <a:ext cx="71204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altLang="es-AR" sz="2400" dirty="0" smtClean="0"/>
              <a:t>Evitar el error de ejecución no es una ventaja si el error de aplicación persiste y </a:t>
            </a:r>
            <a:r>
              <a:rPr lang="es-ES" altLang="es-AR" sz="2400" smtClean="0"/>
              <a:t>pasa desapercibido</a:t>
            </a:r>
            <a:endParaRPr lang="es-AR" altLang="es-AR" sz="2400" dirty="0"/>
          </a:p>
        </p:txBody>
      </p:sp>
    </p:spTree>
    <p:extLst>
      <p:ext uri="{BB962C8B-B14F-4D97-AF65-F5344CB8AC3E}">
        <p14:creationId xmlns:p14="http://schemas.microsoft.com/office/powerpoint/2010/main" val="243957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52400" y="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err="1" smtClean="0"/>
              <a:t>Genericidad</a:t>
            </a:r>
            <a:endParaRPr lang="es-AR" sz="4000" b="1" dirty="0"/>
          </a:p>
        </p:txBody>
      </p:sp>
      <p:sp>
        <p:nvSpPr>
          <p:cNvPr id="6" name="5 Rectángulo"/>
          <p:cNvSpPr/>
          <p:nvPr/>
        </p:nvSpPr>
        <p:spPr>
          <a:xfrm>
            <a:off x="755576" y="140414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Elipse"/>
          <p:cNvSpPr/>
          <p:nvPr/>
        </p:nvSpPr>
        <p:spPr>
          <a:xfrm>
            <a:off x="899592" y="1511660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7 Rectángulo"/>
          <p:cNvSpPr/>
          <p:nvPr/>
        </p:nvSpPr>
        <p:spPr>
          <a:xfrm>
            <a:off x="1556048" y="139550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8 Elipse"/>
          <p:cNvSpPr/>
          <p:nvPr/>
        </p:nvSpPr>
        <p:spPr>
          <a:xfrm>
            <a:off x="1700064" y="1503024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9 Rectángulo"/>
          <p:cNvSpPr/>
          <p:nvPr/>
        </p:nvSpPr>
        <p:spPr>
          <a:xfrm>
            <a:off x="2339752" y="140414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10 Elipse"/>
          <p:cNvSpPr/>
          <p:nvPr/>
        </p:nvSpPr>
        <p:spPr>
          <a:xfrm>
            <a:off x="2483768" y="1511660"/>
            <a:ext cx="360040" cy="36004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FFFFFF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31840" y="140414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12 Elipse"/>
          <p:cNvSpPr/>
          <p:nvPr/>
        </p:nvSpPr>
        <p:spPr>
          <a:xfrm>
            <a:off x="3275856" y="1511660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13 Rectángulo"/>
          <p:cNvSpPr/>
          <p:nvPr/>
        </p:nvSpPr>
        <p:spPr>
          <a:xfrm>
            <a:off x="763960" y="2036669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14 Elipse"/>
          <p:cNvSpPr/>
          <p:nvPr/>
        </p:nvSpPr>
        <p:spPr>
          <a:xfrm>
            <a:off x="907976" y="2144189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6" name="15 Rectángulo"/>
          <p:cNvSpPr/>
          <p:nvPr/>
        </p:nvSpPr>
        <p:spPr>
          <a:xfrm>
            <a:off x="1564432" y="2028033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7" name="16 Elipse"/>
          <p:cNvSpPr/>
          <p:nvPr/>
        </p:nvSpPr>
        <p:spPr>
          <a:xfrm>
            <a:off x="1708448" y="2135553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17 Rectángulo"/>
          <p:cNvSpPr/>
          <p:nvPr/>
        </p:nvSpPr>
        <p:spPr>
          <a:xfrm>
            <a:off x="2348136" y="2036669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18 Elipse"/>
          <p:cNvSpPr/>
          <p:nvPr/>
        </p:nvSpPr>
        <p:spPr>
          <a:xfrm>
            <a:off x="2492152" y="2144189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0" name="19 Rectángulo"/>
          <p:cNvSpPr/>
          <p:nvPr/>
        </p:nvSpPr>
        <p:spPr>
          <a:xfrm>
            <a:off x="3140224" y="2036669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1" name="20 Elipse"/>
          <p:cNvSpPr/>
          <p:nvPr/>
        </p:nvSpPr>
        <p:spPr>
          <a:xfrm>
            <a:off x="3284240" y="2144189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21 Rectángulo"/>
          <p:cNvSpPr/>
          <p:nvPr/>
        </p:nvSpPr>
        <p:spPr>
          <a:xfrm>
            <a:off x="763960" y="270028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3" name="22 Elipse"/>
          <p:cNvSpPr/>
          <p:nvPr/>
        </p:nvSpPr>
        <p:spPr>
          <a:xfrm>
            <a:off x="907976" y="2807804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23 Rectángulo"/>
          <p:cNvSpPr/>
          <p:nvPr/>
        </p:nvSpPr>
        <p:spPr>
          <a:xfrm>
            <a:off x="1564432" y="269164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24 Elipse"/>
          <p:cNvSpPr/>
          <p:nvPr/>
        </p:nvSpPr>
        <p:spPr>
          <a:xfrm>
            <a:off x="1708448" y="2799168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6" name="25 Rectángulo"/>
          <p:cNvSpPr/>
          <p:nvPr/>
        </p:nvSpPr>
        <p:spPr>
          <a:xfrm>
            <a:off x="2348136" y="270028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7" name="26 Elipse"/>
          <p:cNvSpPr/>
          <p:nvPr/>
        </p:nvSpPr>
        <p:spPr>
          <a:xfrm>
            <a:off x="2492152" y="2807804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8" name="27 Rectángulo"/>
          <p:cNvSpPr/>
          <p:nvPr/>
        </p:nvSpPr>
        <p:spPr>
          <a:xfrm>
            <a:off x="3140224" y="270028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9" name="28 Elipse"/>
          <p:cNvSpPr/>
          <p:nvPr/>
        </p:nvSpPr>
        <p:spPr>
          <a:xfrm>
            <a:off x="3284240" y="2807804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0" name="29 Rectángulo"/>
          <p:cNvSpPr/>
          <p:nvPr/>
        </p:nvSpPr>
        <p:spPr>
          <a:xfrm>
            <a:off x="755576" y="3348356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30 Elipse"/>
          <p:cNvSpPr/>
          <p:nvPr/>
        </p:nvSpPr>
        <p:spPr>
          <a:xfrm>
            <a:off x="899592" y="3455876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31 Rectángulo"/>
          <p:cNvSpPr/>
          <p:nvPr/>
        </p:nvSpPr>
        <p:spPr>
          <a:xfrm>
            <a:off x="1556048" y="333972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3" name="32 Elipse"/>
          <p:cNvSpPr/>
          <p:nvPr/>
        </p:nvSpPr>
        <p:spPr>
          <a:xfrm>
            <a:off x="1700064" y="3447240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4" name="33 Rectángulo"/>
          <p:cNvSpPr/>
          <p:nvPr/>
        </p:nvSpPr>
        <p:spPr>
          <a:xfrm>
            <a:off x="2339752" y="3348356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5" name="34 Elipse"/>
          <p:cNvSpPr/>
          <p:nvPr/>
        </p:nvSpPr>
        <p:spPr>
          <a:xfrm>
            <a:off x="2483768" y="3455876"/>
            <a:ext cx="360040" cy="36004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6" name="35 Rectángulo"/>
          <p:cNvSpPr/>
          <p:nvPr/>
        </p:nvSpPr>
        <p:spPr>
          <a:xfrm>
            <a:off x="3131840" y="3348356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7" name="36 Elipse"/>
          <p:cNvSpPr/>
          <p:nvPr/>
        </p:nvSpPr>
        <p:spPr>
          <a:xfrm>
            <a:off x="3275856" y="3455876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8" name="37 Rectángulo"/>
          <p:cNvSpPr/>
          <p:nvPr/>
        </p:nvSpPr>
        <p:spPr>
          <a:xfrm>
            <a:off x="755576" y="399642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9" name="38 Elipse"/>
          <p:cNvSpPr/>
          <p:nvPr/>
        </p:nvSpPr>
        <p:spPr>
          <a:xfrm>
            <a:off x="899592" y="410394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0" name="39 Rectángulo"/>
          <p:cNvSpPr/>
          <p:nvPr/>
        </p:nvSpPr>
        <p:spPr>
          <a:xfrm>
            <a:off x="1556048" y="3987792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1" name="40 Elipse"/>
          <p:cNvSpPr/>
          <p:nvPr/>
        </p:nvSpPr>
        <p:spPr>
          <a:xfrm>
            <a:off x="1700064" y="4095312"/>
            <a:ext cx="360040" cy="360040"/>
          </a:xfrm>
          <a:prstGeom prst="ellipse">
            <a:avLst/>
          </a:prstGeom>
          <a:solidFill>
            <a:schemeClr val="bg1">
              <a:lumMod val="75000"/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2" name="41 Rectángulo"/>
          <p:cNvSpPr/>
          <p:nvPr/>
        </p:nvSpPr>
        <p:spPr>
          <a:xfrm>
            <a:off x="2339752" y="399642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3" name="42 Elipse"/>
          <p:cNvSpPr/>
          <p:nvPr/>
        </p:nvSpPr>
        <p:spPr>
          <a:xfrm>
            <a:off x="2483768" y="4103948"/>
            <a:ext cx="360040" cy="36004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4" name="43 Rectángulo"/>
          <p:cNvSpPr/>
          <p:nvPr/>
        </p:nvSpPr>
        <p:spPr>
          <a:xfrm>
            <a:off x="3131840" y="399642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5" name="44 Elipse"/>
          <p:cNvSpPr/>
          <p:nvPr/>
        </p:nvSpPr>
        <p:spPr>
          <a:xfrm>
            <a:off x="3275856" y="4103948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6" name="45 Rectángulo"/>
          <p:cNvSpPr/>
          <p:nvPr/>
        </p:nvSpPr>
        <p:spPr>
          <a:xfrm>
            <a:off x="995670" y="4765120"/>
            <a:ext cx="26486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altLang="es-AR" sz="2800" dirty="0" err="1" smtClean="0">
                <a:solidFill>
                  <a:srgbClr val="0070C0"/>
                </a:solidFill>
              </a:rPr>
              <a:t>invertirFilas</a:t>
            </a:r>
            <a:r>
              <a:rPr lang="es-AR" altLang="es-AR" sz="2800" dirty="0" smtClean="0">
                <a:solidFill>
                  <a:srgbClr val="0070C0"/>
                </a:solidFill>
              </a:rPr>
              <a:t>(1,3);</a:t>
            </a:r>
            <a:endParaRPr lang="es-AR" altLang="es-AR" sz="2800" dirty="0">
              <a:solidFill>
                <a:srgbClr val="0070C0"/>
              </a:solidFill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4635624" y="1412776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8" name="47 Elipse"/>
          <p:cNvSpPr/>
          <p:nvPr/>
        </p:nvSpPr>
        <p:spPr>
          <a:xfrm>
            <a:off x="4779640" y="1520296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9" name="48 Rectángulo"/>
          <p:cNvSpPr/>
          <p:nvPr/>
        </p:nvSpPr>
        <p:spPr>
          <a:xfrm>
            <a:off x="5436096" y="140414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0" name="49 Elipse"/>
          <p:cNvSpPr/>
          <p:nvPr/>
        </p:nvSpPr>
        <p:spPr>
          <a:xfrm>
            <a:off x="5580112" y="1511660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1" name="50 Rectángulo"/>
          <p:cNvSpPr/>
          <p:nvPr/>
        </p:nvSpPr>
        <p:spPr>
          <a:xfrm>
            <a:off x="6219800" y="1412776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2" name="51 Elipse"/>
          <p:cNvSpPr/>
          <p:nvPr/>
        </p:nvSpPr>
        <p:spPr>
          <a:xfrm>
            <a:off x="6363816" y="1520296"/>
            <a:ext cx="360040" cy="36004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FFFFFF"/>
              </a:solidFill>
            </a:endParaRPr>
          </a:p>
        </p:txBody>
      </p:sp>
      <p:sp>
        <p:nvSpPr>
          <p:cNvPr id="53" name="52 Rectángulo"/>
          <p:cNvSpPr/>
          <p:nvPr/>
        </p:nvSpPr>
        <p:spPr>
          <a:xfrm>
            <a:off x="7011888" y="1412776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4" name="53 Elipse"/>
          <p:cNvSpPr/>
          <p:nvPr/>
        </p:nvSpPr>
        <p:spPr>
          <a:xfrm>
            <a:off x="7155904" y="1520296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3" name="62 Rectángulo"/>
          <p:cNvSpPr/>
          <p:nvPr/>
        </p:nvSpPr>
        <p:spPr>
          <a:xfrm>
            <a:off x="4644008" y="270892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4" name="63 Elipse"/>
          <p:cNvSpPr/>
          <p:nvPr/>
        </p:nvSpPr>
        <p:spPr>
          <a:xfrm>
            <a:off x="4788024" y="2816440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5" name="64 Rectángulo"/>
          <p:cNvSpPr/>
          <p:nvPr/>
        </p:nvSpPr>
        <p:spPr>
          <a:xfrm>
            <a:off x="5444480" y="270028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6" name="65 Elipse"/>
          <p:cNvSpPr/>
          <p:nvPr/>
        </p:nvSpPr>
        <p:spPr>
          <a:xfrm>
            <a:off x="5588496" y="2807804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7" name="66 Rectángulo"/>
          <p:cNvSpPr/>
          <p:nvPr/>
        </p:nvSpPr>
        <p:spPr>
          <a:xfrm>
            <a:off x="6228184" y="270892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8" name="67 Elipse"/>
          <p:cNvSpPr/>
          <p:nvPr/>
        </p:nvSpPr>
        <p:spPr>
          <a:xfrm>
            <a:off x="6372200" y="2816440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9" name="68 Rectángulo"/>
          <p:cNvSpPr/>
          <p:nvPr/>
        </p:nvSpPr>
        <p:spPr>
          <a:xfrm>
            <a:off x="7020272" y="270892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0" name="69 Elipse"/>
          <p:cNvSpPr/>
          <p:nvPr/>
        </p:nvSpPr>
        <p:spPr>
          <a:xfrm>
            <a:off x="7164288" y="2816440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1" name="70 Rectángulo"/>
          <p:cNvSpPr/>
          <p:nvPr/>
        </p:nvSpPr>
        <p:spPr>
          <a:xfrm>
            <a:off x="4636613" y="2053687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2" name="71 Elipse"/>
          <p:cNvSpPr/>
          <p:nvPr/>
        </p:nvSpPr>
        <p:spPr>
          <a:xfrm>
            <a:off x="4780629" y="2161207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3" name="72 Rectángulo"/>
          <p:cNvSpPr/>
          <p:nvPr/>
        </p:nvSpPr>
        <p:spPr>
          <a:xfrm>
            <a:off x="5437085" y="2045051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4" name="73 Elipse"/>
          <p:cNvSpPr/>
          <p:nvPr/>
        </p:nvSpPr>
        <p:spPr>
          <a:xfrm>
            <a:off x="5581101" y="2152571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5" name="74 Rectángulo"/>
          <p:cNvSpPr/>
          <p:nvPr/>
        </p:nvSpPr>
        <p:spPr>
          <a:xfrm>
            <a:off x="6220789" y="2053687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6" name="75 Elipse"/>
          <p:cNvSpPr/>
          <p:nvPr/>
        </p:nvSpPr>
        <p:spPr>
          <a:xfrm>
            <a:off x="6364805" y="2161207"/>
            <a:ext cx="360040" cy="36004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7" name="76 Rectángulo"/>
          <p:cNvSpPr/>
          <p:nvPr/>
        </p:nvSpPr>
        <p:spPr>
          <a:xfrm>
            <a:off x="7012877" y="2053687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8" name="77 Elipse"/>
          <p:cNvSpPr/>
          <p:nvPr/>
        </p:nvSpPr>
        <p:spPr>
          <a:xfrm>
            <a:off x="7156893" y="2161207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9" name="78 Rectángulo"/>
          <p:cNvSpPr/>
          <p:nvPr/>
        </p:nvSpPr>
        <p:spPr>
          <a:xfrm>
            <a:off x="4635624" y="400506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0" name="79 Elipse"/>
          <p:cNvSpPr/>
          <p:nvPr/>
        </p:nvSpPr>
        <p:spPr>
          <a:xfrm>
            <a:off x="4779640" y="411258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1" name="80 Rectángulo"/>
          <p:cNvSpPr/>
          <p:nvPr/>
        </p:nvSpPr>
        <p:spPr>
          <a:xfrm>
            <a:off x="5436096" y="399642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2" name="81 Elipse"/>
          <p:cNvSpPr/>
          <p:nvPr/>
        </p:nvSpPr>
        <p:spPr>
          <a:xfrm>
            <a:off x="5580112" y="4103948"/>
            <a:ext cx="360040" cy="360040"/>
          </a:xfrm>
          <a:prstGeom prst="ellipse">
            <a:avLst/>
          </a:prstGeom>
          <a:solidFill>
            <a:schemeClr val="bg1">
              <a:lumMod val="75000"/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3" name="82 Rectángulo"/>
          <p:cNvSpPr/>
          <p:nvPr/>
        </p:nvSpPr>
        <p:spPr>
          <a:xfrm>
            <a:off x="6219800" y="400506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4" name="83 Elipse"/>
          <p:cNvSpPr/>
          <p:nvPr/>
        </p:nvSpPr>
        <p:spPr>
          <a:xfrm>
            <a:off x="6363816" y="4112584"/>
            <a:ext cx="360040" cy="36004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5" name="84 Rectángulo"/>
          <p:cNvSpPr/>
          <p:nvPr/>
        </p:nvSpPr>
        <p:spPr>
          <a:xfrm>
            <a:off x="7011888" y="400506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6" name="85 Elipse"/>
          <p:cNvSpPr/>
          <p:nvPr/>
        </p:nvSpPr>
        <p:spPr>
          <a:xfrm>
            <a:off x="7155904" y="4112584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7" name="86 Rectángulo"/>
          <p:cNvSpPr/>
          <p:nvPr/>
        </p:nvSpPr>
        <p:spPr>
          <a:xfrm>
            <a:off x="4644008" y="3356992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8" name="87 Elipse"/>
          <p:cNvSpPr/>
          <p:nvPr/>
        </p:nvSpPr>
        <p:spPr>
          <a:xfrm>
            <a:off x="4788024" y="346451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9" name="88 Rectángulo"/>
          <p:cNvSpPr/>
          <p:nvPr/>
        </p:nvSpPr>
        <p:spPr>
          <a:xfrm>
            <a:off x="5444480" y="3348356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0" name="89 Elipse"/>
          <p:cNvSpPr/>
          <p:nvPr/>
        </p:nvSpPr>
        <p:spPr>
          <a:xfrm>
            <a:off x="5588496" y="3455876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1" name="90 Rectángulo"/>
          <p:cNvSpPr/>
          <p:nvPr/>
        </p:nvSpPr>
        <p:spPr>
          <a:xfrm>
            <a:off x="6228184" y="3356992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2" name="91 Elipse"/>
          <p:cNvSpPr/>
          <p:nvPr/>
        </p:nvSpPr>
        <p:spPr>
          <a:xfrm>
            <a:off x="6372200" y="3464512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3" name="92 Rectángulo"/>
          <p:cNvSpPr/>
          <p:nvPr/>
        </p:nvSpPr>
        <p:spPr>
          <a:xfrm>
            <a:off x="7020272" y="3356992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4" name="93 Elipse"/>
          <p:cNvSpPr/>
          <p:nvPr/>
        </p:nvSpPr>
        <p:spPr>
          <a:xfrm>
            <a:off x="7164288" y="3464512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5" name="94 Flecha curvada hacia la derecha"/>
          <p:cNvSpPr/>
          <p:nvPr/>
        </p:nvSpPr>
        <p:spPr>
          <a:xfrm>
            <a:off x="251520" y="2268236"/>
            <a:ext cx="360040" cy="137678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96" name="95 Flecha curvada hacia la derecha"/>
          <p:cNvSpPr/>
          <p:nvPr/>
        </p:nvSpPr>
        <p:spPr>
          <a:xfrm flipH="1" flipV="1">
            <a:off x="3848453" y="2266503"/>
            <a:ext cx="392577" cy="135038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97" name="96 Rectángulo"/>
          <p:cNvSpPr/>
          <p:nvPr/>
        </p:nvSpPr>
        <p:spPr>
          <a:xfrm>
            <a:off x="755576" y="5288340"/>
            <a:ext cx="71204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altLang="es-AR" sz="2400" dirty="0" smtClean="0"/>
              <a:t>Toda las componentes de la matriz son de un mismo tipo, pueden ser objetos de clase Racional, o Robot o cualquier otra clase.  </a:t>
            </a:r>
          </a:p>
          <a:p>
            <a:r>
              <a:rPr lang="es-ES" altLang="es-AR" sz="2400" dirty="0" smtClean="0"/>
              <a:t>Usamos los colores para diseñar el algoritmo.  </a:t>
            </a:r>
            <a:endParaRPr lang="es-AR" altLang="es-AR" sz="2400" dirty="0"/>
          </a:p>
        </p:txBody>
      </p:sp>
    </p:spTree>
    <p:extLst>
      <p:ext uri="{BB962C8B-B14F-4D97-AF65-F5344CB8AC3E}">
        <p14:creationId xmlns:p14="http://schemas.microsoft.com/office/powerpoint/2010/main" val="417157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52400" y="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err="1" smtClean="0"/>
              <a:t>Genericidad</a:t>
            </a:r>
            <a:endParaRPr lang="es-AR" sz="4000" b="1" dirty="0"/>
          </a:p>
        </p:txBody>
      </p:sp>
      <p:sp>
        <p:nvSpPr>
          <p:cNvPr id="6" name="5 Rectángulo"/>
          <p:cNvSpPr/>
          <p:nvPr/>
        </p:nvSpPr>
        <p:spPr>
          <a:xfrm>
            <a:off x="755576" y="140414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Elipse"/>
          <p:cNvSpPr/>
          <p:nvPr/>
        </p:nvSpPr>
        <p:spPr>
          <a:xfrm>
            <a:off x="899592" y="1511660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7 Rectángulo"/>
          <p:cNvSpPr/>
          <p:nvPr/>
        </p:nvSpPr>
        <p:spPr>
          <a:xfrm>
            <a:off x="1556048" y="139550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8 Elipse"/>
          <p:cNvSpPr/>
          <p:nvPr/>
        </p:nvSpPr>
        <p:spPr>
          <a:xfrm>
            <a:off x="1700064" y="1503024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9 Rectángulo"/>
          <p:cNvSpPr/>
          <p:nvPr/>
        </p:nvSpPr>
        <p:spPr>
          <a:xfrm>
            <a:off x="2339752" y="140414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10 Elipse"/>
          <p:cNvSpPr/>
          <p:nvPr/>
        </p:nvSpPr>
        <p:spPr>
          <a:xfrm>
            <a:off x="2483768" y="1511660"/>
            <a:ext cx="360040" cy="36004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FFFFFF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131840" y="140414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12 Elipse"/>
          <p:cNvSpPr/>
          <p:nvPr/>
        </p:nvSpPr>
        <p:spPr>
          <a:xfrm>
            <a:off x="3275856" y="1511660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13 Rectángulo"/>
          <p:cNvSpPr/>
          <p:nvPr/>
        </p:nvSpPr>
        <p:spPr>
          <a:xfrm>
            <a:off x="763960" y="2036669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14 Elipse"/>
          <p:cNvSpPr/>
          <p:nvPr/>
        </p:nvSpPr>
        <p:spPr>
          <a:xfrm>
            <a:off x="907976" y="2144189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6" name="15 Rectángulo"/>
          <p:cNvSpPr/>
          <p:nvPr/>
        </p:nvSpPr>
        <p:spPr>
          <a:xfrm>
            <a:off x="1564432" y="2028033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7" name="16 Elipse"/>
          <p:cNvSpPr/>
          <p:nvPr/>
        </p:nvSpPr>
        <p:spPr>
          <a:xfrm>
            <a:off x="1708448" y="2135553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17 Rectángulo"/>
          <p:cNvSpPr/>
          <p:nvPr/>
        </p:nvSpPr>
        <p:spPr>
          <a:xfrm>
            <a:off x="2348136" y="2036669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18 Elipse"/>
          <p:cNvSpPr/>
          <p:nvPr/>
        </p:nvSpPr>
        <p:spPr>
          <a:xfrm>
            <a:off x="2492152" y="2144189"/>
            <a:ext cx="360040" cy="3600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0" name="19 Rectángulo"/>
          <p:cNvSpPr/>
          <p:nvPr/>
        </p:nvSpPr>
        <p:spPr>
          <a:xfrm>
            <a:off x="3140224" y="2036669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1" name="20 Elipse"/>
          <p:cNvSpPr/>
          <p:nvPr/>
        </p:nvSpPr>
        <p:spPr>
          <a:xfrm>
            <a:off x="3284240" y="2144189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21 Rectángulo"/>
          <p:cNvSpPr/>
          <p:nvPr/>
        </p:nvSpPr>
        <p:spPr>
          <a:xfrm>
            <a:off x="763960" y="270028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3" name="22 Elipse"/>
          <p:cNvSpPr/>
          <p:nvPr/>
        </p:nvSpPr>
        <p:spPr>
          <a:xfrm>
            <a:off x="907976" y="2807804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23 Rectángulo"/>
          <p:cNvSpPr/>
          <p:nvPr/>
        </p:nvSpPr>
        <p:spPr>
          <a:xfrm>
            <a:off x="1564432" y="269164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24 Elipse"/>
          <p:cNvSpPr/>
          <p:nvPr/>
        </p:nvSpPr>
        <p:spPr>
          <a:xfrm>
            <a:off x="1708448" y="2799168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6" name="25 Rectángulo"/>
          <p:cNvSpPr/>
          <p:nvPr/>
        </p:nvSpPr>
        <p:spPr>
          <a:xfrm>
            <a:off x="2348136" y="270028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7" name="26 Elipse"/>
          <p:cNvSpPr/>
          <p:nvPr/>
        </p:nvSpPr>
        <p:spPr>
          <a:xfrm>
            <a:off x="2492152" y="2807804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8" name="27 Rectángulo"/>
          <p:cNvSpPr/>
          <p:nvPr/>
        </p:nvSpPr>
        <p:spPr>
          <a:xfrm>
            <a:off x="3140224" y="270028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9" name="28 Elipse"/>
          <p:cNvSpPr/>
          <p:nvPr/>
        </p:nvSpPr>
        <p:spPr>
          <a:xfrm>
            <a:off x="3284240" y="2807804"/>
            <a:ext cx="360040" cy="36004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0" name="29 Rectángulo"/>
          <p:cNvSpPr/>
          <p:nvPr/>
        </p:nvSpPr>
        <p:spPr>
          <a:xfrm>
            <a:off x="755576" y="3348356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30 Elipse"/>
          <p:cNvSpPr/>
          <p:nvPr/>
        </p:nvSpPr>
        <p:spPr>
          <a:xfrm>
            <a:off x="899592" y="3455876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31 Rectángulo"/>
          <p:cNvSpPr/>
          <p:nvPr/>
        </p:nvSpPr>
        <p:spPr>
          <a:xfrm>
            <a:off x="1556048" y="333972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3" name="32 Elipse"/>
          <p:cNvSpPr/>
          <p:nvPr/>
        </p:nvSpPr>
        <p:spPr>
          <a:xfrm>
            <a:off x="1700064" y="3447240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4" name="33 Rectángulo"/>
          <p:cNvSpPr/>
          <p:nvPr/>
        </p:nvSpPr>
        <p:spPr>
          <a:xfrm>
            <a:off x="2339752" y="3348356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5" name="34 Elipse"/>
          <p:cNvSpPr/>
          <p:nvPr/>
        </p:nvSpPr>
        <p:spPr>
          <a:xfrm>
            <a:off x="2483768" y="3455876"/>
            <a:ext cx="360040" cy="36004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6" name="35 Rectángulo"/>
          <p:cNvSpPr/>
          <p:nvPr/>
        </p:nvSpPr>
        <p:spPr>
          <a:xfrm>
            <a:off x="3131840" y="3348356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7" name="36 Elipse"/>
          <p:cNvSpPr/>
          <p:nvPr/>
        </p:nvSpPr>
        <p:spPr>
          <a:xfrm>
            <a:off x="3275856" y="3455876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8" name="37 Rectángulo"/>
          <p:cNvSpPr/>
          <p:nvPr/>
        </p:nvSpPr>
        <p:spPr>
          <a:xfrm>
            <a:off x="755576" y="399642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9" name="38 Elipse"/>
          <p:cNvSpPr/>
          <p:nvPr/>
        </p:nvSpPr>
        <p:spPr>
          <a:xfrm>
            <a:off x="899592" y="410394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0" name="39 Rectángulo"/>
          <p:cNvSpPr/>
          <p:nvPr/>
        </p:nvSpPr>
        <p:spPr>
          <a:xfrm>
            <a:off x="1556048" y="3987792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1" name="40 Elipse"/>
          <p:cNvSpPr/>
          <p:nvPr/>
        </p:nvSpPr>
        <p:spPr>
          <a:xfrm>
            <a:off x="1700064" y="4095312"/>
            <a:ext cx="360040" cy="360040"/>
          </a:xfrm>
          <a:prstGeom prst="ellipse">
            <a:avLst/>
          </a:prstGeom>
          <a:solidFill>
            <a:schemeClr val="bg1">
              <a:lumMod val="75000"/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2" name="41 Rectángulo"/>
          <p:cNvSpPr/>
          <p:nvPr/>
        </p:nvSpPr>
        <p:spPr>
          <a:xfrm>
            <a:off x="2339752" y="399642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3" name="42 Elipse"/>
          <p:cNvSpPr/>
          <p:nvPr/>
        </p:nvSpPr>
        <p:spPr>
          <a:xfrm>
            <a:off x="2483768" y="4103948"/>
            <a:ext cx="360040" cy="36004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4" name="43 Rectángulo"/>
          <p:cNvSpPr/>
          <p:nvPr/>
        </p:nvSpPr>
        <p:spPr>
          <a:xfrm>
            <a:off x="3131840" y="399642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5" name="44 Elipse"/>
          <p:cNvSpPr/>
          <p:nvPr/>
        </p:nvSpPr>
        <p:spPr>
          <a:xfrm>
            <a:off x="3275856" y="4103948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6" name="45 Rectángulo"/>
          <p:cNvSpPr/>
          <p:nvPr/>
        </p:nvSpPr>
        <p:spPr>
          <a:xfrm>
            <a:off x="995670" y="4765120"/>
            <a:ext cx="26486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altLang="es-AR" sz="2800" dirty="0" err="1" smtClean="0">
                <a:solidFill>
                  <a:srgbClr val="0070C0"/>
                </a:solidFill>
              </a:rPr>
              <a:t>invertirFilas</a:t>
            </a:r>
            <a:r>
              <a:rPr lang="es-AR" altLang="es-AR" sz="2800" dirty="0" smtClean="0">
                <a:solidFill>
                  <a:srgbClr val="0070C0"/>
                </a:solidFill>
              </a:rPr>
              <a:t>(1,3);</a:t>
            </a:r>
            <a:endParaRPr lang="es-AR" altLang="es-AR" sz="2800" dirty="0">
              <a:solidFill>
                <a:srgbClr val="0070C0"/>
              </a:solidFill>
            </a:endParaRPr>
          </a:p>
        </p:txBody>
      </p:sp>
      <p:sp>
        <p:nvSpPr>
          <p:cNvPr id="98" name="97 Rectángulo"/>
          <p:cNvSpPr/>
          <p:nvPr/>
        </p:nvSpPr>
        <p:spPr>
          <a:xfrm>
            <a:off x="4041311" y="1395504"/>
            <a:ext cx="28410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altLang="es-AR" sz="2800" b="1" dirty="0" smtClean="0"/>
              <a:t>Planteo Recursivo</a:t>
            </a:r>
            <a:endParaRPr lang="es-AR" altLang="es-AR" sz="2800" b="1" dirty="0"/>
          </a:p>
        </p:txBody>
      </p:sp>
      <p:sp>
        <p:nvSpPr>
          <p:cNvPr id="99" name="98 Rectángulo"/>
          <p:cNvSpPr/>
          <p:nvPr/>
        </p:nvSpPr>
        <p:spPr>
          <a:xfrm>
            <a:off x="4139952" y="1971568"/>
            <a:ext cx="4032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altLang="es-AR" sz="2400" dirty="0" smtClean="0"/>
              <a:t>Caso trivial?</a:t>
            </a:r>
            <a:endParaRPr lang="es-AR" altLang="es-AR" sz="2400" dirty="0"/>
          </a:p>
        </p:txBody>
      </p:sp>
      <p:sp>
        <p:nvSpPr>
          <p:cNvPr id="100" name="99 Flecha derecha"/>
          <p:cNvSpPr/>
          <p:nvPr/>
        </p:nvSpPr>
        <p:spPr>
          <a:xfrm>
            <a:off x="251520" y="2202400"/>
            <a:ext cx="360040" cy="30182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1" name="100 Flecha derecha"/>
          <p:cNvSpPr/>
          <p:nvPr/>
        </p:nvSpPr>
        <p:spPr>
          <a:xfrm>
            <a:off x="251520" y="3541446"/>
            <a:ext cx="360040" cy="30182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413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98" grpId="0"/>
      <p:bldP spid="99" grpId="0"/>
      <p:bldP spid="100" grpId="0" animBg="1"/>
      <p:bldP spid="10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52400" y="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err="1" smtClean="0"/>
              <a:t>Genericidad</a:t>
            </a:r>
            <a:endParaRPr lang="es-AR" sz="4000" b="1" dirty="0"/>
          </a:p>
        </p:txBody>
      </p:sp>
      <p:sp>
        <p:nvSpPr>
          <p:cNvPr id="6" name="5 Rectángulo"/>
          <p:cNvSpPr/>
          <p:nvPr/>
        </p:nvSpPr>
        <p:spPr>
          <a:xfrm>
            <a:off x="755576" y="140414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Elipse"/>
          <p:cNvSpPr/>
          <p:nvPr/>
        </p:nvSpPr>
        <p:spPr>
          <a:xfrm>
            <a:off x="899592" y="1511660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13 Rectángulo"/>
          <p:cNvSpPr/>
          <p:nvPr/>
        </p:nvSpPr>
        <p:spPr>
          <a:xfrm>
            <a:off x="763960" y="2036669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14 Elipse"/>
          <p:cNvSpPr/>
          <p:nvPr/>
        </p:nvSpPr>
        <p:spPr>
          <a:xfrm>
            <a:off x="907976" y="2144189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21 Rectángulo"/>
          <p:cNvSpPr/>
          <p:nvPr/>
        </p:nvSpPr>
        <p:spPr>
          <a:xfrm>
            <a:off x="763960" y="270028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3" name="22 Elipse"/>
          <p:cNvSpPr/>
          <p:nvPr/>
        </p:nvSpPr>
        <p:spPr>
          <a:xfrm>
            <a:off x="907976" y="2807804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0" name="29 Rectángulo"/>
          <p:cNvSpPr/>
          <p:nvPr/>
        </p:nvSpPr>
        <p:spPr>
          <a:xfrm>
            <a:off x="755576" y="3348356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30 Elipse"/>
          <p:cNvSpPr/>
          <p:nvPr/>
        </p:nvSpPr>
        <p:spPr>
          <a:xfrm>
            <a:off x="899592" y="3455876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8" name="37 Rectángulo"/>
          <p:cNvSpPr/>
          <p:nvPr/>
        </p:nvSpPr>
        <p:spPr>
          <a:xfrm>
            <a:off x="755576" y="399642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9" name="38 Elipse"/>
          <p:cNvSpPr/>
          <p:nvPr/>
        </p:nvSpPr>
        <p:spPr>
          <a:xfrm>
            <a:off x="899592" y="410394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6" name="45 Rectángulo"/>
          <p:cNvSpPr/>
          <p:nvPr/>
        </p:nvSpPr>
        <p:spPr>
          <a:xfrm>
            <a:off x="995670" y="4765120"/>
            <a:ext cx="26486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altLang="es-AR" sz="2800" dirty="0" err="1" smtClean="0">
                <a:solidFill>
                  <a:srgbClr val="0070C0"/>
                </a:solidFill>
              </a:rPr>
              <a:t>invertirFilas</a:t>
            </a:r>
            <a:r>
              <a:rPr lang="es-AR" altLang="es-AR" sz="2800" dirty="0" smtClean="0">
                <a:solidFill>
                  <a:srgbClr val="0070C0"/>
                </a:solidFill>
              </a:rPr>
              <a:t>(1,3);</a:t>
            </a:r>
            <a:endParaRPr lang="es-AR" altLang="es-AR" sz="2800" dirty="0">
              <a:solidFill>
                <a:srgbClr val="0070C0"/>
              </a:solidFill>
            </a:endParaRPr>
          </a:p>
        </p:txBody>
      </p:sp>
      <p:sp>
        <p:nvSpPr>
          <p:cNvPr id="98" name="97 Rectángulo"/>
          <p:cNvSpPr/>
          <p:nvPr/>
        </p:nvSpPr>
        <p:spPr>
          <a:xfrm>
            <a:off x="4041311" y="1395504"/>
            <a:ext cx="28410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altLang="es-AR" sz="2800" b="1" dirty="0" smtClean="0"/>
              <a:t>Planteo Recursivo</a:t>
            </a:r>
            <a:endParaRPr lang="es-AR" altLang="es-AR" sz="2800" b="1" dirty="0"/>
          </a:p>
        </p:txBody>
      </p:sp>
      <p:sp>
        <p:nvSpPr>
          <p:cNvPr id="2" name="1 Flecha derecha"/>
          <p:cNvSpPr/>
          <p:nvPr/>
        </p:nvSpPr>
        <p:spPr>
          <a:xfrm>
            <a:off x="251520" y="2202400"/>
            <a:ext cx="360040" cy="30182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7" name="46 Flecha derecha"/>
          <p:cNvSpPr/>
          <p:nvPr/>
        </p:nvSpPr>
        <p:spPr>
          <a:xfrm>
            <a:off x="251520" y="3541446"/>
            <a:ext cx="360040" cy="30182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17 Rectángulo"/>
          <p:cNvSpPr/>
          <p:nvPr/>
        </p:nvSpPr>
        <p:spPr>
          <a:xfrm>
            <a:off x="4139952" y="1971568"/>
            <a:ext cx="40324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altLang="es-AR" sz="2400" b="1" dirty="0" smtClean="0"/>
              <a:t>Caso trivial </a:t>
            </a:r>
            <a:r>
              <a:rPr lang="es-ES" altLang="es-AR" sz="2400" dirty="0" smtClean="0"/>
              <a:t>en una matriz con una única columna se intercambian los elementos de las filas 1 y 3</a:t>
            </a:r>
          </a:p>
          <a:p>
            <a:r>
              <a:rPr lang="es-ES" altLang="es-AR" sz="2400" dirty="0" smtClean="0"/>
              <a:t>m[1,0] ↔ m[3,0]</a:t>
            </a:r>
            <a:endParaRPr lang="es-AR" altLang="es-AR" sz="2400" dirty="0"/>
          </a:p>
        </p:txBody>
      </p:sp>
    </p:spTree>
    <p:extLst>
      <p:ext uri="{BB962C8B-B14F-4D97-AF65-F5344CB8AC3E}">
        <p14:creationId xmlns:p14="http://schemas.microsoft.com/office/powerpoint/2010/main" val="286372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52400" y="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err="1" smtClean="0"/>
              <a:t>Genericidad</a:t>
            </a:r>
            <a:endParaRPr lang="es-AR" sz="4000" b="1" dirty="0"/>
          </a:p>
        </p:txBody>
      </p:sp>
      <p:sp>
        <p:nvSpPr>
          <p:cNvPr id="6" name="5 Rectángulo"/>
          <p:cNvSpPr/>
          <p:nvPr/>
        </p:nvSpPr>
        <p:spPr>
          <a:xfrm>
            <a:off x="755576" y="140414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Elipse"/>
          <p:cNvSpPr/>
          <p:nvPr/>
        </p:nvSpPr>
        <p:spPr>
          <a:xfrm>
            <a:off x="899592" y="1511660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13 Rectángulo"/>
          <p:cNvSpPr/>
          <p:nvPr/>
        </p:nvSpPr>
        <p:spPr>
          <a:xfrm>
            <a:off x="763960" y="2036669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14 Elipse"/>
          <p:cNvSpPr/>
          <p:nvPr/>
        </p:nvSpPr>
        <p:spPr>
          <a:xfrm>
            <a:off x="907976" y="2144189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21 Rectángulo"/>
          <p:cNvSpPr/>
          <p:nvPr/>
        </p:nvSpPr>
        <p:spPr>
          <a:xfrm>
            <a:off x="763960" y="270028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3" name="22 Elipse"/>
          <p:cNvSpPr/>
          <p:nvPr/>
        </p:nvSpPr>
        <p:spPr>
          <a:xfrm>
            <a:off x="907976" y="2807804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0" name="29 Rectángulo"/>
          <p:cNvSpPr/>
          <p:nvPr/>
        </p:nvSpPr>
        <p:spPr>
          <a:xfrm>
            <a:off x="755576" y="3348356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30 Elipse"/>
          <p:cNvSpPr/>
          <p:nvPr/>
        </p:nvSpPr>
        <p:spPr>
          <a:xfrm>
            <a:off x="899592" y="3455876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8" name="37 Rectángulo"/>
          <p:cNvSpPr/>
          <p:nvPr/>
        </p:nvSpPr>
        <p:spPr>
          <a:xfrm>
            <a:off x="755576" y="399642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9" name="38 Elipse"/>
          <p:cNvSpPr/>
          <p:nvPr/>
        </p:nvSpPr>
        <p:spPr>
          <a:xfrm>
            <a:off x="899592" y="410394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6" name="45 Rectángulo"/>
          <p:cNvSpPr/>
          <p:nvPr/>
        </p:nvSpPr>
        <p:spPr>
          <a:xfrm>
            <a:off x="995670" y="4765120"/>
            <a:ext cx="37116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altLang="es-AR" sz="2800" dirty="0" err="1" smtClean="0">
                <a:solidFill>
                  <a:srgbClr val="0070C0"/>
                </a:solidFill>
              </a:rPr>
              <a:t>invertirFilasAux</a:t>
            </a:r>
            <a:r>
              <a:rPr lang="es-AR" altLang="es-AR" sz="2800" dirty="0" smtClean="0">
                <a:solidFill>
                  <a:srgbClr val="0070C0"/>
                </a:solidFill>
              </a:rPr>
              <a:t>(1,3,col);</a:t>
            </a:r>
            <a:endParaRPr lang="es-AR" altLang="es-AR" sz="2800" dirty="0">
              <a:solidFill>
                <a:srgbClr val="0070C0"/>
              </a:solidFill>
            </a:endParaRPr>
          </a:p>
        </p:txBody>
      </p:sp>
      <p:sp>
        <p:nvSpPr>
          <p:cNvPr id="98" name="97 Rectángulo"/>
          <p:cNvSpPr/>
          <p:nvPr/>
        </p:nvSpPr>
        <p:spPr>
          <a:xfrm>
            <a:off x="4041311" y="1395504"/>
            <a:ext cx="28410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altLang="es-AR" sz="2800" b="1" dirty="0" smtClean="0"/>
              <a:t>Planteo Recursivo</a:t>
            </a:r>
            <a:endParaRPr lang="es-AR" altLang="es-AR" sz="2800" b="1" dirty="0"/>
          </a:p>
        </p:txBody>
      </p:sp>
      <p:sp>
        <p:nvSpPr>
          <p:cNvPr id="2" name="1 Flecha derecha"/>
          <p:cNvSpPr/>
          <p:nvPr/>
        </p:nvSpPr>
        <p:spPr>
          <a:xfrm>
            <a:off x="251520" y="2202400"/>
            <a:ext cx="360040" cy="30182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7" name="46 Flecha derecha"/>
          <p:cNvSpPr/>
          <p:nvPr/>
        </p:nvSpPr>
        <p:spPr>
          <a:xfrm>
            <a:off x="251520" y="3541446"/>
            <a:ext cx="360040" cy="30182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17 Rectángulo"/>
          <p:cNvSpPr/>
          <p:nvPr/>
        </p:nvSpPr>
        <p:spPr>
          <a:xfrm>
            <a:off x="745714" y="5534176"/>
            <a:ext cx="71204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altLang="es-AR" sz="2400" dirty="0" smtClean="0"/>
              <a:t>La implementación recursiva requiere un parámetro adicional que indique la cantidad de columnas</a:t>
            </a:r>
            <a:endParaRPr lang="es-AR" altLang="es-AR" sz="2400" dirty="0"/>
          </a:p>
        </p:txBody>
      </p:sp>
      <p:sp>
        <p:nvSpPr>
          <p:cNvPr id="19" name="18 Rectángulo"/>
          <p:cNvSpPr/>
          <p:nvPr/>
        </p:nvSpPr>
        <p:spPr>
          <a:xfrm>
            <a:off x="4139952" y="1971568"/>
            <a:ext cx="40324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altLang="es-AR" sz="2400" b="1" dirty="0" smtClean="0"/>
              <a:t>Caso trivial </a:t>
            </a:r>
            <a:r>
              <a:rPr lang="es-ES" altLang="es-AR" sz="2400" dirty="0" smtClean="0"/>
              <a:t>en una matriz con una única columna se intercambian los elementos de las filas 1 y 3</a:t>
            </a:r>
          </a:p>
          <a:p>
            <a:r>
              <a:rPr lang="es-ES" altLang="es-AR" sz="2400" dirty="0" smtClean="0"/>
              <a:t>m[1,0] ↔ m[3,0]</a:t>
            </a:r>
            <a:endParaRPr lang="es-AR" altLang="es-AR" sz="2400" dirty="0"/>
          </a:p>
        </p:txBody>
      </p:sp>
    </p:spTree>
    <p:extLst>
      <p:ext uri="{BB962C8B-B14F-4D97-AF65-F5344CB8AC3E}">
        <p14:creationId xmlns:p14="http://schemas.microsoft.com/office/powerpoint/2010/main" val="197846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52400" y="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err="1" smtClean="0"/>
              <a:t>Genericidad</a:t>
            </a:r>
            <a:endParaRPr lang="es-AR" sz="4000" b="1" dirty="0"/>
          </a:p>
        </p:txBody>
      </p:sp>
      <p:sp>
        <p:nvSpPr>
          <p:cNvPr id="6" name="5 Rectángulo"/>
          <p:cNvSpPr/>
          <p:nvPr/>
        </p:nvSpPr>
        <p:spPr>
          <a:xfrm>
            <a:off x="755576" y="1404140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Elipse"/>
          <p:cNvSpPr/>
          <p:nvPr/>
        </p:nvSpPr>
        <p:spPr>
          <a:xfrm>
            <a:off x="899592" y="1511660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13 Rectángulo"/>
          <p:cNvSpPr/>
          <p:nvPr/>
        </p:nvSpPr>
        <p:spPr>
          <a:xfrm>
            <a:off x="763960" y="2036669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14 Elipse"/>
          <p:cNvSpPr/>
          <p:nvPr/>
        </p:nvSpPr>
        <p:spPr>
          <a:xfrm>
            <a:off x="907976" y="2144189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21 Rectángulo"/>
          <p:cNvSpPr/>
          <p:nvPr/>
        </p:nvSpPr>
        <p:spPr>
          <a:xfrm>
            <a:off x="763960" y="2700284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3" name="22 Elipse"/>
          <p:cNvSpPr/>
          <p:nvPr/>
        </p:nvSpPr>
        <p:spPr>
          <a:xfrm>
            <a:off x="907976" y="2807804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0" name="29 Rectángulo"/>
          <p:cNvSpPr/>
          <p:nvPr/>
        </p:nvSpPr>
        <p:spPr>
          <a:xfrm>
            <a:off x="755576" y="3348356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30 Elipse"/>
          <p:cNvSpPr/>
          <p:nvPr/>
        </p:nvSpPr>
        <p:spPr>
          <a:xfrm>
            <a:off x="899592" y="3455876"/>
            <a:ext cx="360040" cy="3600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8" name="37 Rectángulo"/>
          <p:cNvSpPr/>
          <p:nvPr/>
        </p:nvSpPr>
        <p:spPr>
          <a:xfrm>
            <a:off x="755576" y="3996428"/>
            <a:ext cx="64807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9" name="38 Elipse"/>
          <p:cNvSpPr/>
          <p:nvPr/>
        </p:nvSpPr>
        <p:spPr>
          <a:xfrm>
            <a:off x="899592" y="4103948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6" name="45 Rectángulo"/>
          <p:cNvSpPr/>
          <p:nvPr/>
        </p:nvSpPr>
        <p:spPr>
          <a:xfrm>
            <a:off x="995670" y="4765120"/>
            <a:ext cx="39296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altLang="es-AR" sz="2800" dirty="0" err="1" smtClean="0">
                <a:solidFill>
                  <a:srgbClr val="0070C0"/>
                </a:solidFill>
              </a:rPr>
              <a:t>invertirFilasAux</a:t>
            </a:r>
            <a:r>
              <a:rPr lang="es-AR" altLang="es-AR" sz="2800" dirty="0" smtClean="0">
                <a:solidFill>
                  <a:srgbClr val="0070C0"/>
                </a:solidFill>
              </a:rPr>
              <a:t>(f1,f2,col);</a:t>
            </a:r>
            <a:endParaRPr lang="es-AR" altLang="es-AR" sz="2800" dirty="0">
              <a:solidFill>
                <a:srgbClr val="0070C0"/>
              </a:solidFill>
            </a:endParaRPr>
          </a:p>
        </p:txBody>
      </p:sp>
      <p:sp>
        <p:nvSpPr>
          <p:cNvPr id="98" name="97 Rectángulo"/>
          <p:cNvSpPr/>
          <p:nvPr/>
        </p:nvSpPr>
        <p:spPr>
          <a:xfrm>
            <a:off x="4041311" y="1395504"/>
            <a:ext cx="31914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altLang="es-AR" sz="2800" b="1" dirty="0" smtClean="0"/>
              <a:t>Algoritmo Recursivo</a:t>
            </a:r>
            <a:endParaRPr lang="es-AR" altLang="es-AR" sz="2800" b="1" dirty="0"/>
          </a:p>
        </p:txBody>
      </p:sp>
      <p:sp>
        <p:nvSpPr>
          <p:cNvPr id="2" name="1 Flecha derecha"/>
          <p:cNvSpPr/>
          <p:nvPr/>
        </p:nvSpPr>
        <p:spPr>
          <a:xfrm>
            <a:off x="251520" y="2202400"/>
            <a:ext cx="360040" cy="30182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7" name="46 Flecha derecha"/>
          <p:cNvSpPr/>
          <p:nvPr/>
        </p:nvSpPr>
        <p:spPr>
          <a:xfrm>
            <a:off x="251520" y="3541446"/>
            <a:ext cx="360040" cy="301829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17 Rectángulo"/>
          <p:cNvSpPr/>
          <p:nvPr/>
        </p:nvSpPr>
        <p:spPr>
          <a:xfrm>
            <a:off x="745714" y="5534176"/>
            <a:ext cx="7120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altLang="es-AR" sz="2400" dirty="0" smtClean="0"/>
              <a:t>Generalizando el caso trivial </a:t>
            </a:r>
            <a:endParaRPr lang="es-AR" altLang="es-AR" sz="2400" dirty="0"/>
          </a:p>
        </p:txBody>
      </p:sp>
      <p:sp>
        <p:nvSpPr>
          <p:cNvPr id="20" name="19 Rectángulo"/>
          <p:cNvSpPr/>
          <p:nvPr/>
        </p:nvSpPr>
        <p:spPr>
          <a:xfrm>
            <a:off x="4139952" y="1971568"/>
            <a:ext cx="40324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altLang="es-AR" sz="2400" b="1" dirty="0" smtClean="0"/>
              <a:t>Caso trivial </a:t>
            </a:r>
            <a:r>
              <a:rPr lang="es-ES" altLang="es-AR" sz="2400" dirty="0" smtClean="0"/>
              <a:t>si col es 0 </a:t>
            </a:r>
          </a:p>
          <a:p>
            <a:r>
              <a:rPr lang="es-ES" altLang="es-AR" sz="2400" dirty="0" smtClean="0"/>
              <a:t>Intercambiar m[f1,0] y m[f2,0]</a:t>
            </a:r>
            <a:endParaRPr lang="es-AR" altLang="es-AR" sz="2400" dirty="0"/>
          </a:p>
        </p:txBody>
      </p:sp>
    </p:spTree>
    <p:extLst>
      <p:ext uri="{BB962C8B-B14F-4D97-AF65-F5344CB8AC3E}">
        <p14:creationId xmlns:p14="http://schemas.microsoft.com/office/powerpoint/2010/main" val="38649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3249</TotalTime>
  <Words>1983</Words>
  <Application>Microsoft Office PowerPoint</Application>
  <PresentationFormat>Presentación en pantalla (4:3)</PresentationFormat>
  <Paragraphs>506</Paragraphs>
  <Slides>46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46</vt:i4>
      </vt:variant>
    </vt:vector>
  </HeadingPairs>
  <TitlesOfParts>
    <vt:vector size="53" baseType="lpstr">
      <vt:lpstr>Arial</vt:lpstr>
      <vt:lpstr>Bookman Old Style</vt:lpstr>
      <vt:lpstr>Calibri</vt:lpstr>
      <vt:lpstr>Cambria</vt:lpstr>
      <vt:lpstr>Courier New</vt:lpstr>
      <vt:lpstr>Lucida Sans Unicode</vt:lpstr>
      <vt:lpstr>Adyacencia</vt:lpstr>
      <vt:lpstr>Introducción a la Programación Orientada a Objetos  Sonia Rueda   Genericidad </vt:lpstr>
      <vt:lpstr>Presentación de PowerPoint</vt:lpstr>
      <vt:lpstr>Presentación de PowerPoint</vt:lpstr>
      <vt:lpstr>Genericidad</vt:lpstr>
      <vt:lpstr>Genericidad</vt:lpstr>
      <vt:lpstr>Genericidad</vt:lpstr>
      <vt:lpstr>Genericidad</vt:lpstr>
      <vt:lpstr>Genericidad</vt:lpstr>
      <vt:lpstr>Genericidad</vt:lpstr>
      <vt:lpstr>Genericidad</vt:lpstr>
      <vt:lpstr>Genericidad</vt:lpstr>
      <vt:lpstr>Genericidad</vt:lpstr>
      <vt:lpstr>Genericidad</vt:lpstr>
      <vt:lpstr>Genericidad</vt:lpstr>
      <vt:lpstr>Genericidad</vt:lpstr>
      <vt:lpstr>Genericidad</vt:lpstr>
      <vt:lpstr>Genericidad</vt:lpstr>
      <vt:lpstr>Genericidad</vt:lpstr>
      <vt:lpstr>Genericidad</vt:lpstr>
      <vt:lpstr>Genericidad</vt:lpstr>
      <vt:lpstr>Genericidad</vt:lpstr>
      <vt:lpstr>Genericidad</vt:lpstr>
      <vt:lpstr>Genericidad</vt:lpstr>
      <vt:lpstr>Genericidad</vt:lpstr>
      <vt:lpstr>Genericidad</vt:lpstr>
      <vt:lpstr>Presentación de PowerPoint</vt:lpstr>
      <vt:lpstr>Presentación de PowerPoint</vt:lpstr>
      <vt:lpstr>Presentación de PowerPoint</vt:lpstr>
      <vt:lpstr>Presentación de PowerPoint</vt:lpstr>
      <vt:lpstr>Genericidad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Genericidad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a la Programación Orientada a Objetos</dc:title>
  <dc:creator>Sonia V. Rueda</dc:creator>
  <cp:lastModifiedBy>Sonia V. Rueda</cp:lastModifiedBy>
  <cp:revision>328</cp:revision>
  <dcterms:created xsi:type="dcterms:W3CDTF">2015-08-15T12:30:20Z</dcterms:created>
  <dcterms:modified xsi:type="dcterms:W3CDTF">2019-12-04T14:58:09Z</dcterms:modified>
</cp:coreProperties>
</file>